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heme/themeOverride5.xml" ContentType="application/vnd.openxmlformats-officedocument.themeOverr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3"/>
  </p:notesMasterIdLst>
  <p:handoutMasterIdLst>
    <p:handoutMasterId r:id="rId84"/>
  </p:handoutMasterIdLst>
  <p:sldIdLst>
    <p:sldId id="626" r:id="rId2"/>
    <p:sldId id="531" r:id="rId3"/>
    <p:sldId id="627" r:id="rId4"/>
    <p:sldId id="542" r:id="rId5"/>
    <p:sldId id="628" r:id="rId6"/>
    <p:sldId id="492" r:id="rId7"/>
    <p:sldId id="618" r:id="rId8"/>
    <p:sldId id="629" r:id="rId9"/>
    <p:sldId id="630" r:id="rId10"/>
    <p:sldId id="615" r:id="rId11"/>
    <p:sldId id="616" r:id="rId12"/>
    <p:sldId id="597" r:id="rId13"/>
    <p:sldId id="493" r:id="rId14"/>
    <p:sldId id="501" r:id="rId15"/>
    <p:sldId id="502" r:id="rId16"/>
    <p:sldId id="631" r:id="rId17"/>
    <p:sldId id="632" r:id="rId18"/>
    <p:sldId id="633" r:id="rId19"/>
    <p:sldId id="503" r:id="rId20"/>
    <p:sldId id="510" r:id="rId21"/>
    <p:sldId id="511" r:id="rId22"/>
    <p:sldId id="512" r:id="rId23"/>
    <p:sldId id="562" r:id="rId24"/>
    <p:sldId id="515" r:id="rId25"/>
    <p:sldId id="516" r:id="rId26"/>
    <p:sldId id="564" r:id="rId27"/>
    <p:sldId id="563" r:id="rId28"/>
    <p:sldId id="565" r:id="rId29"/>
    <p:sldId id="566" r:id="rId30"/>
    <p:sldId id="568" r:id="rId31"/>
    <p:sldId id="567" r:id="rId32"/>
    <p:sldId id="569" r:id="rId33"/>
    <p:sldId id="621" r:id="rId34"/>
    <p:sldId id="517" r:id="rId35"/>
    <p:sldId id="518" r:id="rId36"/>
    <p:sldId id="519" r:id="rId37"/>
    <p:sldId id="570" r:id="rId38"/>
    <p:sldId id="571" r:id="rId39"/>
    <p:sldId id="572" r:id="rId40"/>
    <p:sldId id="573" r:id="rId41"/>
    <p:sldId id="520" r:id="rId42"/>
    <p:sldId id="521" r:id="rId43"/>
    <p:sldId id="522" r:id="rId44"/>
    <p:sldId id="523" r:id="rId45"/>
    <p:sldId id="609" r:id="rId46"/>
    <p:sldId id="610" r:id="rId47"/>
    <p:sldId id="622" r:id="rId48"/>
    <p:sldId id="611" r:id="rId49"/>
    <p:sldId id="634" r:id="rId50"/>
    <p:sldId id="612" r:id="rId51"/>
    <p:sldId id="640" r:id="rId52"/>
    <p:sldId id="624" r:id="rId53"/>
    <p:sldId id="625" r:id="rId54"/>
    <p:sldId id="635" r:id="rId55"/>
    <p:sldId id="636" r:id="rId56"/>
    <p:sldId id="637" r:id="rId57"/>
    <p:sldId id="601" r:id="rId58"/>
    <p:sldId id="604" r:id="rId59"/>
    <p:sldId id="638" r:id="rId60"/>
    <p:sldId id="639" r:id="rId61"/>
    <p:sldId id="607" r:id="rId62"/>
    <p:sldId id="608" r:id="rId63"/>
    <p:sldId id="603" r:id="rId64"/>
    <p:sldId id="587" r:id="rId65"/>
    <p:sldId id="574" r:id="rId66"/>
    <p:sldId id="650" r:id="rId67"/>
    <p:sldId id="576" r:id="rId68"/>
    <p:sldId id="577" r:id="rId69"/>
    <p:sldId id="578" r:id="rId70"/>
    <p:sldId id="641" r:id="rId71"/>
    <p:sldId id="642" r:id="rId72"/>
    <p:sldId id="643" r:id="rId73"/>
    <p:sldId id="644" r:id="rId74"/>
    <p:sldId id="645" r:id="rId75"/>
    <p:sldId id="582" r:id="rId76"/>
    <p:sldId id="646" r:id="rId77"/>
    <p:sldId id="647" r:id="rId78"/>
    <p:sldId id="648" r:id="rId79"/>
    <p:sldId id="598" r:id="rId80"/>
    <p:sldId id="479" r:id="rId81"/>
    <p:sldId id="649" r:id="rId82"/>
  </p:sldIdLst>
  <p:sldSz cx="9144000" cy="6858000" type="screen4x3"/>
  <p:notesSz cx="7010400" cy="9296400"/>
  <p:defaultTextStyle>
    <a:defPPr>
      <a:defRPr lang="lt-LT"/>
    </a:defPPr>
    <a:lvl1pPr algn="l" rtl="0" eaLnBrk="0" fontAlgn="base" hangingPunct="0">
      <a:spcBef>
        <a:spcPct val="0"/>
      </a:spcBef>
      <a:spcAft>
        <a:spcPct val="0"/>
      </a:spcAft>
      <a:defRPr kern="1200">
        <a:solidFill>
          <a:schemeClr val="tx1"/>
        </a:solidFill>
        <a:latin typeface="Lucida Sans Unicode"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Lucida Sans Unicode"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Lucida Sans Unicode"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Lucida Sans Unicode"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Lucida Sans Unicode" pitchFamily="34" charset="0"/>
        <a:ea typeface="+mn-ea"/>
        <a:cs typeface="Arial" charset="0"/>
      </a:defRPr>
    </a:lvl5pPr>
    <a:lvl6pPr marL="2286000" algn="l" defTabSz="914400" rtl="0" eaLnBrk="1" latinLnBrk="0" hangingPunct="1">
      <a:defRPr kern="1200">
        <a:solidFill>
          <a:schemeClr val="tx1"/>
        </a:solidFill>
        <a:latin typeface="Lucida Sans Unicode" pitchFamily="34" charset="0"/>
        <a:ea typeface="+mn-ea"/>
        <a:cs typeface="Arial" charset="0"/>
      </a:defRPr>
    </a:lvl6pPr>
    <a:lvl7pPr marL="2743200" algn="l" defTabSz="914400" rtl="0" eaLnBrk="1" latinLnBrk="0" hangingPunct="1">
      <a:defRPr kern="1200">
        <a:solidFill>
          <a:schemeClr val="tx1"/>
        </a:solidFill>
        <a:latin typeface="Lucida Sans Unicode" pitchFamily="34" charset="0"/>
        <a:ea typeface="+mn-ea"/>
        <a:cs typeface="Arial" charset="0"/>
      </a:defRPr>
    </a:lvl7pPr>
    <a:lvl8pPr marL="3200400" algn="l" defTabSz="914400" rtl="0" eaLnBrk="1" latinLnBrk="0" hangingPunct="1">
      <a:defRPr kern="1200">
        <a:solidFill>
          <a:schemeClr val="tx1"/>
        </a:solidFill>
        <a:latin typeface="Lucida Sans Unicode" pitchFamily="34" charset="0"/>
        <a:ea typeface="+mn-ea"/>
        <a:cs typeface="Arial" charset="0"/>
      </a:defRPr>
    </a:lvl8pPr>
    <a:lvl9pPr marL="3657600" algn="l" defTabSz="914400" rtl="0" eaLnBrk="1" latinLnBrk="0" hangingPunct="1">
      <a:defRPr kern="1200">
        <a:solidFill>
          <a:schemeClr val="tx1"/>
        </a:solidFill>
        <a:latin typeface="Lucida Sans Unicode"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4" autoAdjust="0"/>
    <p:restoredTop sz="82226" autoAdjust="0"/>
  </p:normalViewPr>
  <p:slideViewPr>
    <p:cSldViewPr>
      <p:cViewPr varScale="1">
        <p:scale>
          <a:sx n="90" d="100"/>
          <a:sy n="90" d="100"/>
        </p:scale>
        <p:origin x="-666" y="-96"/>
      </p:cViewPr>
      <p:guideLst>
        <p:guide orient="horz" pos="2160"/>
        <p:guide pos="2880"/>
      </p:guideLst>
    </p:cSldViewPr>
  </p:slideViewPr>
  <p:notesTextViewPr>
    <p:cViewPr>
      <p:scale>
        <a:sx n="1" d="1"/>
        <a:sy n="1" d="1"/>
      </p:scale>
      <p:origin x="0" y="0"/>
    </p:cViewPr>
  </p:notesTextViewPr>
  <p:notesViewPr>
    <p:cSldViewPr>
      <p:cViewPr varScale="1">
        <p:scale>
          <a:sx n="52" d="100"/>
          <a:sy n="52" d="100"/>
        </p:scale>
        <p:origin x="2958" y="96"/>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8829573"/>
            <a:ext cx="3038604" cy="466827"/>
          </a:xfrm>
          <a:prstGeom prst="rect">
            <a:avLst/>
          </a:prstGeom>
        </p:spPr>
        <p:txBody>
          <a:bodyPr vert="horz" lIns="91440" tIns="45720" rIns="91440" bIns="45720" rtlCol="0" anchor="b"/>
          <a:lstStyle>
            <a:lvl1pPr algn="l" eaLnBrk="1" hangingPunct="1">
              <a:defRPr sz="1200">
                <a:cs typeface="Arial" panose="020B0604020202020204" pitchFamily="34" charset="0"/>
              </a:defRPr>
            </a:lvl1pPr>
          </a:lstStyle>
          <a:p>
            <a:pPr>
              <a:defRPr/>
            </a:pPr>
            <a:endParaRPr lang="lt-LT"/>
          </a:p>
        </p:txBody>
      </p:sp>
      <p:sp>
        <p:nvSpPr>
          <p:cNvPr id="5" name="Slide Number Placeholder 4"/>
          <p:cNvSpPr>
            <a:spLocks noGrp="1"/>
          </p:cNvSpPr>
          <p:nvPr>
            <p:ph type="sldNum" sz="quarter" idx="3"/>
          </p:nvPr>
        </p:nvSpPr>
        <p:spPr>
          <a:xfrm>
            <a:off x="3970159" y="8829573"/>
            <a:ext cx="3038604" cy="46682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0DF13914-7126-4585-9439-12E29FD260A4}" type="slidenum">
              <a:rPr lang="lt-LT" altLang="lt-LT"/>
              <a:pPr/>
              <a:t>‹#›</a:t>
            </a:fld>
            <a:endParaRPr lang="lt-LT" altLang="lt-LT"/>
          </a:p>
        </p:txBody>
      </p:sp>
    </p:spTree>
    <p:extLst>
      <p:ext uri="{BB962C8B-B14F-4D97-AF65-F5344CB8AC3E}">
        <p14:creationId xmlns:p14="http://schemas.microsoft.com/office/powerpoint/2010/main" xmlns="" val="3615613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cs typeface="Arial" panose="020B0604020202020204" pitchFamily="34" charset="0"/>
              </a:defRPr>
            </a:lvl1pPr>
          </a:lstStyle>
          <a:p>
            <a:pPr>
              <a:defRPr/>
            </a:pPr>
            <a:endParaRPr lang="lt-LT"/>
          </a:p>
        </p:txBody>
      </p:sp>
      <p:sp>
        <p:nvSpPr>
          <p:cNvPr id="3" name="Date Placeholder 2"/>
          <p:cNvSpPr>
            <a:spLocks noGrp="1"/>
          </p:cNvSpPr>
          <p:nvPr>
            <p:ph type="dt" idx="1"/>
          </p:nvPr>
        </p:nvSpPr>
        <p:spPr>
          <a:xfrm>
            <a:off x="3970159" y="0"/>
            <a:ext cx="3038604" cy="465341"/>
          </a:xfrm>
          <a:prstGeom prst="rect">
            <a:avLst/>
          </a:prstGeom>
        </p:spPr>
        <p:txBody>
          <a:bodyPr vert="horz" lIns="91440" tIns="45720" rIns="91440" bIns="45720" rtlCol="0"/>
          <a:lstStyle>
            <a:lvl1pPr algn="r">
              <a:defRPr sz="1200">
                <a:cs typeface="Arial" panose="020B0604020202020204" pitchFamily="34" charset="0"/>
              </a:defRPr>
            </a:lvl1pPr>
          </a:lstStyle>
          <a:p>
            <a:pPr>
              <a:defRPr/>
            </a:pPr>
            <a:fld id="{E3E74F67-155C-4CC4-92E5-77CDD6594DCC}" type="datetimeFigureOut">
              <a:rPr lang="lt-LT"/>
              <a:pPr>
                <a:defRPr/>
              </a:pPr>
              <a:t>2018.03.26</a:t>
            </a:fld>
            <a:endParaRPr lang="lt-LT"/>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pPr lvl="0"/>
            <a:endParaRPr lang="lt-LT" noProof="0" smtClean="0"/>
          </a:p>
        </p:txBody>
      </p:sp>
      <p:sp>
        <p:nvSpPr>
          <p:cNvPr id="5" name="Notes Placeholder 4"/>
          <p:cNvSpPr>
            <a:spLocks noGrp="1"/>
          </p:cNvSpPr>
          <p:nvPr>
            <p:ph type="body" sz="quarter" idx="3"/>
          </p:nvPr>
        </p:nvSpPr>
        <p:spPr>
          <a:xfrm>
            <a:off x="700713" y="4473512"/>
            <a:ext cx="5608975" cy="3660281"/>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t-LT" noProof="0" smtClean="0"/>
          </a:p>
        </p:txBody>
      </p:sp>
      <p:sp>
        <p:nvSpPr>
          <p:cNvPr id="6" name="Footer Placeholder 5"/>
          <p:cNvSpPr>
            <a:spLocks noGrp="1"/>
          </p:cNvSpPr>
          <p:nvPr>
            <p:ph type="ftr" sz="quarter" idx="4"/>
          </p:nvPr>
        </p:nvSpPr>
        <p:spPr>
          <a:xfrm>
            <a:off x="0" y="8831059"/>
            <a:ext cx="3038604" cy="465341"/>
          </a:xfrm>
          <a:prstGeom prst="rect">
            <a:avLst/>
          </a:prstGeom>
        </p:spPr>
        <p:txBody>
          <a:bodyPr vert="horz" lIns="91440" tIns="45720" rIns="91440" bIns="45720" rtlCol="0" anchor="b"/>
          <a:lstStyle>
            <a:lvl1pPr algn="l">
              <a:defRPr sz="1200">
                <a:cs typeface="Arial" panose="020B0604020202020204" pitchFamily="34" charset="0"/>
              </a:defRPr>
            </a:lvl1pPr>
          </a:lstStyle>
          <a:p>
            <a:pPr>
              <a:defRPr/>
            </a:pPr>
            <a:endParaRPr lang="lt-LT"/>
          </a:p>
        </p:txBody>
      </p:sp>
      <p:sp>
        <p:nvSpPr>
          <p:cNvPr id="7" name="Slide Number Placeholder 6"/>
          <p:cNvSpPr>
            <a:spLocks noGrp="1"/>
          </p:cNvSpPr>
          <p:nvPr>
            <p:ph type="sldNum" sz="quarter" idx="5"/>
          </p:nvPr>
        </p:nvSpPr>
        <p:spPr>
          <a:xfrm>
            <a:off x="3970159" y="8831059"/>
            <a:ext cx="3038604" cy="465341"/>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716217F-DF20-4BE5-8A41-1772E102D0DF}" type="slidenum">
              <a:rPr lang="lt-LT" altLang="lt-LT"/>
              <a:pPr/>
              <a:t>‹#›</a:t>
            </a:fld>
            <a:endParaRPr lang="lt-LT" altLang="lt-LT"/>
          </a:p>
        </p:txBody>
      </p:sp>
    </p:spTree>
    <p:extLst>
      <p:ext uri="{BB962C8B-B14F-4D97-AF65-F5344CB8AC3E}">
        <p14:creationId xmlns:p14="http://schemas.microsoft.com/office/powerpoint/2010/main" xmlns="" val="33593520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lt-LT" altLang="lt-LT" dirty="0" smtClean="0"/>
              <a:t>10.2. bedarbių ir ekonomiškai neaktyvių asmenų užimtumui didinti skirtų iniciatyvų įgyvendinimas, siekiant pagerinti šių asmenų padėtį darbo rinkoje:</a:t>
            </a:r>
          </a:p>
          <a:p>
            <a:r>
              <a:rPr lang="lt-LT" dirty="0" smtClean="0">
                <a:effectLst/>
              </a:rPr>
              <a:t>10.2.1. naujų profesinių ir kitų reikalingų įgūdžių įgijimas:</a:t>
            </a:r>
            <a:endParaRPr lang="en-US" dirty="0" smtClean="0">
              <a:effectLst/>
            </a:endParaRPr>
          </a:p>
          <a:p>
            <a:r>
              <a:rPr lang="lt-LT" dirty="0" smtClean="0">
                <a:effectLst/>
              </a:rPr>
              <a:t>10.2.1.1. bedarbiais esančių darbingų gyventojų neformalusis švietimas (išskyrus bedarbių neformalųjį profesinį mokymą, organizuojamą mokykline ar pameistrystės forma);</a:t>
            </a:r>
            <a:endParaRPr lang="en-US" dirty="0" smtClean="0">
              <a:effectLst/>
            </a:endParaRPr>
          </a:p>
          <a:p>
            <a:r>
              <a:rPr lang="lt-LT" sz="1200" kern="1200" dirty="0" smtClean="0">
                <a:solidFill>
                  <a:schemeClr val="tx1"/>
                </a:solidFill>
                <a:effectLst/>
                <a:latin typeface="+mn-lt"/>
                <a:ea typeface="+mn-ea"/>
                <a:cs typeface="+mn-cs"/>
              </a:rPr>
              <a:t>10.2.1.2. ekonomiškai neaktyvių asmenų neformalusis švietimas (taip pat neformalusis profesinis mokymas, organizuojamas mokykline forma ar pameistrystės forma pagal pameistrystės darbo sutartį, sudarytą kartu su mokymo sutartimi dėl neformaliojo mokymo); </a:t>
            </a:r>
            <a:endParaRPr lang="en-US" sz="1200" kern="1200" dirty="0">
              <a:solidFill>
                <a:schemeClr val="tx1"/>
              </a:solidFill>
              <a:effectLst/>
              <a:latin typeface="+mn-lt"/>
              <a:ea typeface="+mn-ea"/>
              <a:cs typeface="+mn-cs"/>
            </a:endParaRP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7F618C34-F912-4391-8529-FAC34968A135}" type="slidenum">
              <a:rPr lang="lt-LT" altLang="lt-LT">
                <a:latin typeface="Arial" charset="0"/>
              </a:rPr>
              <a:pPr/>
              <a:t>6</a:t>
            </a:fld>
            <a:endParaRPr lang="lt-LT" altLang="lt-LT">
              <a:latin typeface="Arial" charset="0"/>
            </a:endParaRPr>
          </a:p>
        </p:txBody>
      </p:sp>
    </p:spTree>
    <p:extLst>
      <p:ext uri="{BB962C8B-B14F-4D97-AF65-F5344CB8AC3E}">
        <p14:creationId xmlns:p14="http://schemas.microsoft.com/office/powerpoint/2010/main" xmlns="" val="3723484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lt-LT" altLang="lt-LT" dirty="0" smtClean="0"/>
              <a:t>10.2. bedarbių ir ekonomiškai neaktyvių asmenų užimtumui didinti skirtų iniciatyvų įgyvendinimas, siekiant pagerinti šių asmenų padėtį darbo rinkoje:</a:t>
            </a:r>
            <a:endParaRPr lang="en-US" altLang="lt-LT"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lt-LT" dirty="0" smtClean="0">
                <a:effectLst/>
              </a:rPr>
              <a:t>10.2.1. naujų profesinių ir kitų reikalingų įgūdžių įgijimas:</a:t>
            </a:r>
            <a:endParaRPr lang="lt-LT" altLang="lt-LT" dirty="0" smtClean="0"/>
          </a:p>
          <a:p>
            <a:r>
              <a:rPr lang="lt-LT" dirty="0" smtClean="0">
                <a:effectLst/>
              </a:rPr>
              <a:t>10.2.1.3. bedarbiais esančių ir ekonomiškai neaktyvių asmenų savanoriška veikla; </a:t>
            </a:r>
            <a:endParaRPr lang="en-US" dirty="0" smtClean="0">
              <a:effectLst/>
            </a:endParaRPr>
          </a:p>
          <a:p>
            <a:r>
              <a:rPr lang="lt-LT" sz="1200" kern="1200" dirty="0" smtClean="0">
                <a:solidFill>
                  <a:schemeClr val="tx1"/>
                </a:solidFill>
                <a:effectLst/>
                <a:latin typeface="+mn-lt"/>
                <a:ea typeface="+mn-ea"/>
                <a:cs typeface="+mn-cs"/>
              </a:rPr>
              <a:t>10.2.1.4. ekonomiškai neaktyvių asmenų praktinių darbo įgūdžių įgijimas, ugdymas darbo vietoje pagal pameistrystės darbo sutartį nesudarius mokymo sutarties; </a:t>
            </a:r>
            <a:endParaRPr lang="en-US"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10.2.1.5. bedarbiais esančių ir ekonomiškai neaktyvių asmenų praktinių įgūdžių įgijimas, ugdymas darbo vietoje pagal savanoriškos praktikos sutartį; </a:t>
            </a:r>
            <a:endParaRPr lang="en-US" sz="1200" kern="1200" dirty="0">
              <a:solidFill>
                <a:schemeClr val="tx1"/>
              </a:solidFill>
              <a:effectLst/>
              <a:latin typeface="+mn-lt"/>
              <a:ea typeface="+mn-ea"/>
              <a:cs typeface="+mn-cs"/>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12003B50-79EA-48D0-A960-398EAD2C8F62}" type="slidenum">
              <a:rPr lang="lt-LT" altLang="lt-LT">
                <a:latin typeface="Arial" charset="0"/>
              </a:rPr>
              <a:pPr/>
              <a:t>7</a:t>
            </a:fld>
            <a:endParaRPr lang="lt-LT" altLang="lt-LT">
              <a:latin typeface="Arial" charset="0"/>
            </a:endParaRPr>
          </a:p>
        </p:txBody>
      </p:sp>
    </p:spTree>
    <p:extLst>
      <p:ext uri="{BB962C8B-B14F-4D97-AF65-F5344CB8AC3E}">
        <p14:creationId xmlns:p14="http://schemas.microsoft.com/office/powerpoint/2010/main" xmlns="" val="144667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lt-LT" altLang="lt-LT" smtClean="0"/>
              <a:t>10.1. bendruomenės inicijuojamos veiklos, skirtos mažinti gyventojų esamą socialinę atskirtį: </a:t>
            </a:r>
          </a:p>
          <a:p>
            <a:r>
              <a:rPr lang="lt-LT" altLang="lt-LT" smtClean="0"/>
              <a:t>10.1.1. bendrųjų socialinių paslaugų (pvz., maitinimo, transporto, asmeninės higienos ir priežiūros paslaugų organizavimo, sociokultūrinių, savipagalbos grupių), specialiųjų socialinės priežiūros paslaugų (t. y. pagalbos į namus, psichosocialinės ir intensyvios krizių įveikimo pagalbos, socialinių įgūdžių ugdymo ir palaikymo) ir kitų reikalingų paslaugų socialinę atskirtį patiriantiems gyventojams teikimas; </a:t>
            </a:r>
          </a:p>
          <a:p>
            <a:r>
              <a:rPr lang="lt-LT" altLang="lt-LT" smtClean="0"/>
              <a:t>10.1.2. informacijos apie įvairiose organizacijose prieinamas socialines ir kitas reikalingas paslaugas sklaida socialinę atskirtį patiriantiems gyventojams ir tarpininkavimas šias paslaugas gaunant;</a:t>
            </a:r>
          </a:p>
          <a:p>
            <a:endParaRPr lang="lt-LT" altLang="lt-LT"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1486E3B6-A173-496F-B223-F49444BE23F6}" type="slidenum">
              <a:rPr lang="lt-LT" altLang="lt-LT" smtClean="0">
                <a:latin typeface="Arial" panose="020B0604020202020204" pitchFamily="34" charset="0"/>
              </a:rPr>
              <a:pPr/>
              <a:t>8</a:t>
            </a:fld>
            <a:endParaRPr lang="lt-LT" altLang="lt-LT" smtClean="0">
              <a:latin typeface="Arial" panose="020B0604020202020204" pitchFamily="34" charset="0"/>
            </a:endParaRPr>
          </a:p>
        </p:txBody>
      </p:sp>
    </p:spTree>
    <p:extLst>
      <p:ext uri="{BB962C8B-B14F-4D97-AF65-F5344CB8AC3E}">
        <p14:creationId xmlns:p14="http://schemas.microsoft.com/office/powerpoint/2010/main" xmlns="" val="2029464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lt-LT" altLang="lt-LT" smtClean="0"/>
              <a:t>10.1. bendruomenės inicijuojamos veiklos, skirtos mažinti gyventojų esamą socialinę atskirtį: </a:t>
            </a:r>
          </a:p>
          <a:p>
            <a:r>
              <a:rPr lang="lt-LT" altLang="lt-LT" smtClean="0"/>
              <a:t>10.1.1. bendrųjų socialinių paslaugų (pvz., maitinimo, transporto, asmeninės higienos ir priežiūros paslaugų organizavimo, sociokultūrinių, savipagalbos grupių), specialiųjų socialinės priežiūros paslaugų (t. y. pagalbos į namus, psichosocialinės ir intensyvios krizių įveikimo pagalbos, socialinių įgūdžių ugdymo ir palaikymo) ir kitų reikalingų paslaugų socialinę atskirtį patiriantiems gyventojams teikimas; </a:t>
            </a:r>
          </a:p>
          <a:p>
            <a:r>
              <a:rPr lang="lt-LT" altLang="lt-LT" smtClean="0"/>
              <a:t>10.1.2. informacijos apie įvairiose organizacijose prieinamas socialines ir kitas reikalingas paslaugas sklaida socialinę atskirtį patiriantiems gyventojams ir tarpininkavimas šias paslaugas gaunant;</a:t>
            </a:r>
          </a:p>
          <a:p>
            <a:endParaRPr lang="lt-LT" altLang="lt-LT"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1486E3B6-A173-496F-B223-F49444BE23F6}" type="slidenum">
              <a:rPr lang="lt-LT" altLang="lt-LT" smtClean="0">
                <a:latin typeface="Arial" panose="020B0604020202020204" pitchFamily="34" charset="0"/>
              </a:rPr>
              <a:pPr/>
              <a:t>9</a:t>
            </a:fld>
            <a:endParaRPr lang="lt-LT" altLang="lt-LT" smtClean="0">
              <a:latin typeface="Arial" panose="020B0604020202020204" pitchFamily="34" charset="0"/>
            </a:endParaRPr>
          </a:p>
        </p:txBody>
      </p:sp>
    </p:spTree>
    <p:extLst>
      <p:ext uri="{BB962C8B-B14F-4D97-AF65-F5344CB8AC3E}">
        <p14:creationId xmlns:p14="http://schemas.microsoft.com/office/powerpoint/2010/main" xmlns="" val="3222719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716217F-DF20-4BE5-8A41-1772E102D0DF}" type="slidenum">
              <a:rPr lang="lt-LT" altLang="lt-LT" smtClean="0"/>
              <a:pPr/>
              <a:t>13</a:t>
            </a:fld>
            <a:endParaRPr lang="lt-LT" altLang="lt-LT"/>
          </a:p>
        </p:txBody>
      </p:sp>
    </p:spTree>
    <p:extLst>
      <p:ext uri="{BB962C8B-B14F-4D97-AF65-F5344CB8AC3E}">
        <p14:creationId xmlns:p14="http://schemas.microsoft.com/office/powerpoint/2010/main" xmlns="" val="4028136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lt-LT" altLang="lt-LT" smtClean="0"/>
              <a:t>13. Pagal Aprašą galimi pareiškėjai: </a:t>
            </a:r>
          </a:p>
          <a:p>
            <a:pPr lvl="1"/>
            <a:r>
              <a:rPr lang="lt-LT" altLang="lt-LT" smtClean="0"/>
              <a:t>viešieji juridiniai asmenys, kurių veiklos vykdymo vieta yra vietos plėtros strategijos įgyvendinimo teritorijoje; projektų, apimančių Aprašo 10.3 papunktyje nurodytas veiklas, pareiškėjais negali būti valstybės ir (ar) savivaldybių kontroliuojami juridiniai asmenys, t. y. juridiniai asmenys, kurių savininke yra valstybė ar savivaldybė arba kurių visuotiniame akcininkų susirinkime, visuotiniame dalininkų susirinkime ar visuotiniame narių susirinkime valstybei ir (ar) savivaldybei priklauso daugiau kaip 50 procentų balsų (toliau – valstybės ir (ar) savivaldybių kontroliuojami juridiniai asmenys);</a:t>
            </a:r>
            <a:endParaRPr lang="lt-LT" altLang="lt-LT" sz="1000" smtClean="0"/>
          </a:p>
          <a:p>
            <a:r>
              <a:rPr lang="lt-LT" altLang="lt-LT" smtClean="0"/>
              <a:t>13.2. privatūs juridiniai asmenys, kurių veiklos vykdymo vieta yra vietos plėtros strategijos įgyvendinimo teritorijoje;</a:t>
            </a:r>
          </a:p>
          <a:p>
            <a:r>
              <a:rPr lang="lt-LT" altLang="lt-LT" smtClean="0"/>
              <a:t>13.3. savivaldybės, kurios teritorijoje įgyvendinama vietos plėtros strategija, administracija (išskyrus atvejus, kai vykdomas projektas, apimantis Aprašo 10.3 papunktyje nurodytas veiklas).</a:t>
            </a:r>
          </a:p>
          <a:p>
            <a:endParaRPr lang="lt-LT" altLang="lt-LT"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84942FA1-EEBE-4CAB-A177-0B373D2B2D2A}" type="slidenum">
              <a:rPr lang="lt-LT" altLang="lt-LT">
                <a:latin typeface="Arial" charset="0"/>
              </a:rPr>
              <a:pPr/>
              <a:t>15</a:t>
            </a:fld>
            <a:endParaRPr lang="lt-LT" altLang="lt-LT">
              <a:latin typeface="Arial" charset="0"/>
            </a:endParaRPr>
          </a:p>
        </p:txBody>
      </p:sp>
    </p:spTree>
    <p:extLst>
      <p:ext uri="{BB962C8B-B14F-4D97-AF65-F5344CB8AC3E}">
        <p14:creationId xmlns:p14="http://schemas.microsoft.com/office/powerpoint/2010/main" xmlns="" val="474382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lt-LT" altLang="lt-LT" smtClean="0"/>
              <a:t>13. Pagal Aprašą galimi pareiškėjai: </a:t>
            </a:r>
          </a:p>
          <a:p>
            <a:pPr lvl="1"/>
            <a:r>
              <a:rPr lang="lt-LT" altLang="lt-LT" smtClean="0"/>
              <a:t>viešieji juridiniai asmenys, kurių veiklos vykdymo vieta yra vietos plėtros strategijos įgyvendinimo teritorijoje; projektų, apimančių Aprašo 10.3 papunktyje nurodytas veiklas, pareiškėjais negali būti valstybės ir (ar) savivaldybių kontroliuojami juridiniai asmenys, t. y. juridiniai asmenys, kurių savininke yra valstybė ar savivaldybė arba kurių visuotiniame akcininkų susirinkime, visuotiniame dalininkų susirinkime ar visuotiniame narių susirinkime valstybei ir (ar) savivaldybei priklauso daugiau kaip 50 procentų balsų (toliau – valstybės ir (ar) savivaldybių kontroliuojami juridiniai asmenys);</a:t>
            </a:r>
            <a:endParaRPr lang="lt-LT" altLang="lt-LT" sz="1000" smtClean="0"/>
          </a:p>
          <a:p>
            <a:r>
              <a:rPr lang="lt-LT" altLang="lt-LT" smtClean="0"/>
              <a:t>13.2. privatūs juridiniai asmenys, kurių veiklos vykdymo vieta yra vietos plėtros strategijos įgyvendinimo teritorijoje;</a:t>
            </a:r>
          </a:p>
          <a:p>
            <a:r>
              <a:rPr lang="lt-LT" altLang="lt-LT" smtClean="0"/>
              <a:t>13.3. savivaldybės, kurios teritorijoje įgyvendinama vietos plėtros strategija, administracija (išskyrus atvejus, kai vykdomas projektas, apimantis Aprašo 10.3 papunktyje nurodytas veiklas).</a:t>
            </a:r>
          </a:p>
          <a:p>
            <a:endParaRPr lang="lt-LT" altLang="lt-LT"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3C092B99-56F0-4BA6-9532-4DDA2E76C578}" type="slidenum">
              <a:rPr lang="lt-LT" altLang="lt-LT" smtClean="0">
                <a:latin typeface="Arial" panose="020B0604020202020204" pitchFamily="34" charset="0"/>
              </a:rPr>
              <a:pPr/>
              <a:t>17</a:t>
            </a:fld>
            <a:endParaRPr lang="lt-LT" altLang="lt-LT" smtClean="0">
              <a:latin typeface="Arial" panose="020B0604020202020204" pitchFamily="34" charset="0"/>
            </a:endParaRPr>
          </a:p>
        </p:txBody>
      </p:sp>
    </p:spTree>
    <p:extLst>
      <p:ext uri="{BB962C8B-B14F-4D97-AF65-F5344CB8AC3E}">
        <p14:creationId xmlns:p14="http://schemas.microsoft.com/office/powerpoint/2010/main" xmlns="" val="3804607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lt-LT" altLang="lt-LT" smtClean="0"/>
              <a:t>Tuo atveju, kai pareiškėjas projektą numato įgyvendinti kartu su partneriu (-iais), pareiškėjas turi paraiškoje pagrįsti partnerio įtraukimo į projektą būtinumą ir iki paraiškos dėl projekto finansavimo pateikimo įgyvendinančiajai institucijai dienos sudaryti su partneriu (-iais) jungtinės veiklos sutartį, kurioje būtų nustatytos tarpusavio teisės ir pareigos įgyvendinant projektą.</a:t>
            </a:r>
          </a:p>
          <a:p>
            <a:endParaRPr lang="lt-LT" altLang="lt-LT"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0D11A8BB-05F2-450C-8496-B49942E6B433}" type="slidenum">
              <a:rPr lang="lt-LT" altLang="lt-LT">
                <a:latin typeface="Arial" charset="0"/>
              </a:rPr>
              <a:pPr/>
              <a:t>19</a:t>
            </a:fld>
            <a:endParaRPr lang="lt-LT" altLang="lt-LT">
              <a:latin typeface="Arial" charset="0"/>
            </a:endParaRPr>
          </a:p>
        </p:txBody>
      </p:sp>
    </p:spTree>
    <p:extLst>
      <p:ext uri="{BB962C8B-B14F-4D97-AF65-F5344CB8AC3E}">
        <p14:creationId xmlns:p14="http://schemas.microsoft.com/office/powerpoint/2010/main" xmlns="" val="3423294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lt-LT" dirty="0" smtClean="0"/>
              <a:t>Transportas: </a:t>
            </a:r>
            <a:r>
              <a:rPr lang="lt-LT" sz="1200" kern="1200" dirty="0" smtClean="0">
                <a:solidFill>
                  <a:schemeClr val="tx1"/>
                </a:solidFill>
                <a:effectLst/>
                <a:latin typeface="+mn-lt"/>
                <a:ea typeface="+mn-ea"/>
                <a:cs typeface="+mn-cs"/>
              </a:rPr>
              <a:t>0,08 euro – asmenims, kuriems netaikomos lengvatos;</a:t>
            </a:r>
          </a:p>
          <a:p>
            <a:r>
              <a:rPr lang="lt-LT" sz="1200" kern="1200" dirty="0" smtClean="0">
                <a:solidFill>
                  <a:schemeClr val="tx1"/>
                </a:solidFill>
                <a:effectLst/>
                <a:latin typeface="+mn-lt"/>
                <a:ea typeface="+mn-ea"/>
                <a:cs typeface="+mn-cs"/>
              </a:rPr>
              <a:t>0,04 euro ir 0,016 euro – asmenims, turintiems teisę įsigyti važiavimo bilietus su nuolaida,</a:t>
            </a:r>
          </a:p>
          <a:p>
            <a:r>
              <a:rPr lang="lt-LT" sz="1200" kern="1200" dirty="0" smtClean="0">
                <a:solidFill>
                  <a:schemeClr val="tx1"/>
                </a:solidFill>
                <a:effectLst/>
                <a:latin typeface="+mn-lt"/>
                <a:ea typeface="+mn-ea"/>
                <a:cs typeface="+mn-cs"/>
              </a:rPr>
              <a:t>savanoriško darbo įnašo fiksuotojo įkainio dydis – 6,67 </a:t>
            </a:r>
            <a:r>
              <a:rPr lang="lt-LT" sz="1200" kern="1200" dirty="0" err="1" smtClean="0">
                <a:solidFill>
                  <a:schemeClr val="tx1"/>
                </a:solidFill>
                <a:effectLst/>
                <a:latin typeface="+mn-lt"/>
                <a:ea typeface="+mn-ea"/>
                <a:cs typeface="+mn-cs"/>
              </a:rPr>
              <a:t>Eur</a:t>
            </a:r>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Dalyvių maitinimo FĮ ( su PVM) -  5,7 eurai už dieną arba 0,71 euras už valandą </a:t>
            </a:r>
            <a:r>
              <a:rPr lang="lt-LT" sz="1200" kern="1200" smtClean="0">
                <a:solidFill>
                  <a:schemeClr val="tx1"/>
                </a:solidFill>
                <a:effectLst/>
                <a:latin typeface="+mn-lt"/>
                <a:ea typeface="+mn-ea"/>
                <a:cs typeface="+mn-cs"/>
              </a:rPr>
              <a:t>asmeniui;</a:t>
            </a:r>
            <a:r>
              <a:rPr lang="lt-LT" sz="1200" kern="1200" baseline="0" smtClean="0">
                <a:solidFill>
                  <a:schemeClr val="tx1"/>
                </a:solidFill>
                <a:effectLst/>
                <a:latin typeface="+mn-lt"/>
                <a:ea typeface="+mn-ea"/>
                <a:cs typeface="+mn-cs"/>
              </a:rPr>
              <a:t> </a:t>
            </a:r>
            <a:r>
              <a:rPr lang="lt-LT" sz="1200" kern="1200" smtClean="0">
                <a:solidFill>
                  <a:schemeClr val="tx1"/>
                </a:solidFill>
                <a:effectLst/>
                <a:latin typeface="+mn-lt"/>
                <a:ea typeface="+mn-ea"/>
                <a:cs typeface="+mn-cs"/>
              </a:rPr>
              <a:t>Dalyvių </a:t>
            </a:r>
            <a:r>
              <a:rPr lang="lt-LT" sz="1200" kern="1200" dirty="0" smtClean="0">
                <a:solidFill>
                  <a:schemeClr val="tx1"/>
                </a:solidFill>
                <a:effectLst/>
                <a:latin typeface="+mn-lt"/>
                <a:ea typeface="+mn-ea"/>
                <a:cs typeface="+mn-cs"/>
              </a:rPr>
              <a:t>maitinimo FĮ (be PVM) – 4,71 euras už dieną arba 0,58 eurai už valandą asmeniui.</a:t>
            </a:r>
          </a:p>
        </p:txBody>
      </p:sp>
      <p:sp>
        <p:nvSpPr>
          <p:cNvPr id="4" name="Slide Number Placeholder 3"/>
          <p:cNvSpPr>
            <a:spLocks noGrp="1"/>
          </p:cNvSpPr>
          <p:nvPr>
            <p:ph type="sldNum" sz="quarter" idx="10"/>
          </p:nvPr>
        </p:nvSpPr>
        <p:spPr/>
        <p:txBody>
          <a:bodyPr/>
          <a:lstStyle/>
          <a:p>
            <a:fld id="{C716217F-DF20-4BE5-8A41-1772E102D0DF}" type="slidenum">
              <a:rPr lang="lt-LT" altLang="lt-LT" smtClean="0"/>
              <a:pPr/>
              <a:t>24</a:t>
            </a:fld>
            <a:endParaRPr lang="lt-LT" altLang="lt-LT"/>
          </a:p>
        </p:txBody>
      </p:sp>
    </p:spTree>
    <p:extLst>
      <p:ext uri="{BB962C8B-B14F-4D97-AF65-F5344CB8AC3E}">
        <p14:creationId xmlns:p14="http://schemas.microsoft.com/office/powerpoint/2010/main" xmlns="" val="1997412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716217F-DF20-4BE5-8A41-1772E102D0DF}" type="slidenum">
              <a:rPr lang="lt-LT" altLang="lt-LT" smtClean="0"/>
              <a:pPr/>
              <a:t>26</a:t>
            </a:fld>
            <a:endParaRPr lang="lt-LT" altLang="lt-LT"/>
          </a:p>
        </p:txBody>
      </p:sp>
    </p:spTree>
    <p:extLst>
      <p:ext uri="{BB962C8B-B14F-4D97-AF65-F5344CB8AC3E}">
        <p14:creationId xmlns:p14="http://schemas.microsoft.com/office/powerpoint/2010/main" xmlns="" val="2256661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4BA10FB4-D3F1-48FB-955D-F38227BF69DB}" type="slidenum">
              <a:rPr lang="lt-LT" altLang="lt-LT"/>
              <a:pPr/>
              <a:t>34</a:t>
            </a:fld>
            <a:endParaRPr lang="lt-LT" altLang="lt-LT"/>
          </a:p>
        </p:txBody>
      </p:sp>
    </p:spTree>
    <p:extLst>
      <p:ext uri="{BB962C8B-B14F-4D97-AF65-F5344CB8AC3E}">
        <p14:creationId xmlns:p14="http://schemas.microsoft.com/office/powerpoint/2010/main" xmlns="" val="1903886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3B644B63-FC15-4B1A-A5D9-51A344BA613D}" type="slidenum">
              <a:rPr lang="lt-LT" altLang="lt-LT"/>
              <a:pPr/>
              <a:t>36</a:t>
            </a:fld>
            <a:endParaRPr lang="lt-LT" altLang="lt-LT"/>
          </a:p>
        </p:txBody>
      </p:sp>
    </p:spTree>
    <p:extLst>
      <p:ext uri="{BB962C8B-B14F-4D97-AF65-F5344CB8AC3E}">
        <p14:creationId xmlns:p14="http://schemas.microsoft.com/office/powerpoint/2010/main" xmlns="" val="2893074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883DD617-7EE1-4808-AA6E-160818089C4F}" type="slidenum">
              <a:rPr lang="lt-LT" altLang="lt-LT"/>
              <a:pPr/>
              <a:t>37</a:t>
            </a:fld>
            <a:endParaRPr lang="lt-LT" altLang="lt-LT"/>
          </a:p>
        </p:txBody>
      </p:sp>
    </p:spTree>
    <p:extLst>
      <p:ext uri="{BB962C8B-B14F-4D97-AF65-F5344CB8AC3E}">
        <p14:creationId xmlns:p14="http://schemas.microsoft.com/office/powerpoint/2010/main" xmlns="" val="3111971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AB207A1E-709A-478B-B99E-330EC43CC9ED}" type="slidenum">
              <a:rPr lang="lt-LT" altLang="lt-LT"/>
              <a:pPr/>
              <a:t>38</a:t>
            </a:fld>
            <a:endParaRPr lang="lt-LT" altLang="lt-LT"/>
          </a:p>
        </p:txBody>
      </p:sp>
    </p:spTree>
    <p:extLst>
      <p:ext uri="{BB962C8B-B14F-4D97-AF65-F5344CB8AC3E}">
        <p14:creationId xmlns:p14="http://schemas.microsoft.com/office/powerpoint/2010/main" xmlns="" val="3225470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3FE04299-A862-4E53-9821-9BCBD590A846}" type="slidenum">
              <a:rPr lang="lt-LT" altLang="lt-LT"/>
              <a:pPr/>
              <a:t>39</a:t>
            </a:fld>
            <a:endParaRPr lang="lt-LT" altLang="lt-LT"/>
          </a:p>
        </p:txBody>
      </p:sp>
    </p:spTree>
    <p:extLst>
      <p:ext uri="{BB962C8B-B14F-4D97-AF65-F5344CB8AC3E}">
        <p14:creationId xmlns:p14="http://schemas.microsoft.com/office/powerpoint/2010/main" xmlns="" val="2256271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F9C67DA9-91EA-4208-83EB-BC1ABD1F7566}" type="slidenum">
              <a:rPr lang="lt-LT" altLang="lt-LT"/>
              <a:pPr/>
              <a:t>40</a:t>
            </a:fld>
            <a:endParaRPr lang="lt-LT" altLang="lt-LT"/>
          </a:p>
        </p:txBody>
      </p:sp>
    </p:spTree>
    <p:extLst>
      <p:ext uri="{BB962C8B-B14F-4D97-AF65-F5344CB8AC3E}">
        <p14:creationId xmlns:p14="http://schemas.microsoft.com/office/powerpoint/2010/main" xmlns="" val="56253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716217F-DF20-4BE5-8A41-1772E102D0DF}" type="slidenum">
              <a:rPr lang="lt-LT" altLang="lt-LT" smtClean="0"/>
              <a:pPr/>
              <a:t>43</a:t>
            </a:fld>
            <a:endParaRPr lang="lt-LT" altLang="lt-LT"/>
          </a:p>
        </p:txBody>
      </p:sp>
    </p:spTree>
    <p:extLst>
      <p:ext uri="{BB962C8B-B14F-4D97-AF65-F5344CB8AC3E}">
        <p14:creationId xmlns:p14="http://schemas.microsoft.com/office/powerpoint/2010/main" xmlns="" val="515964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C716217F-DF20-4BE5-8A41-1772E102D0DF}" type="slidenum">
              <a:rPr lang="lt-LT" altLang="lt-LT" smtClean="0"/>
              <a:pPr/>
              <a:t>52</a:t>
            </a:fld>
            <a:endParaRPr lang="lt-LT" altLang="lt-LT"/>
          </a:p>
        </p:txBody>
      </p:sp>
    </p:spTree>
    <p:extLst>
      <p:ext uri="{BB962C8B-B14F-4D97-AF65-F5344CB8AC3E}">
        <p14:creationId xmlns:p14="http://schemas.microsoft.com/office/powerpoint/2010/main" xmlns="" val="1442980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dirty="0" smtClean="0"/>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B6615B66-ACD2-4E8B-833B-856CFD057312}" type="slidenum">
              <a:rPr lang="lt-LT" altLang="lt-LT" smtClean="0"/>
              <a:pPr/>
              <a:t>70</a:t>
            </a:fld>
            <a:endParaRPr lang="lt-LT" altLang="lt-LT" smtClean="0"/>
          </a:p>
        </p:txBody>
      </p:sp>
    </p:spTree>
    <p:extLst>
      <p:ext uri="{BB962C8B-B14F-4D97-AF65-F5344CB8AC3E}">
        <p14:creationId xmlns:p14="http://schemas.microsoft.com/office/powerpoint/2010/main" xmlns="" val="2383687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dirty="0"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C9C08F31-7A52-4770-9FE8-10BB5FB63B4C}" type="slidenum">
              <a:rPr lang="lt-LT" altLang="lt-LT" smtClean="0"/>
              <a:pPr/>
              <a:t>71</a:t>
            </a:fld>
            <a:endParaRPr lang="lt-LT" altLang="lt-LT" smtClean="0"/>
          </a:p>
        </p:txBody>
      </p:sp>
    </p:spTree>
    <p:extLst>
      <p:ext uri="{BB962C8B-B14F-4D97-AF65-F5344CB8AC3E}">
        <p14:creationId xmlns:p14="http://schemas.microsoft.com/office/powerpoint/2010/main" xmlns="" val="3016239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55172F62-ABAE-4E97-9BE0-CDF4D881278F}" type="slidenum">
              <a:rPr lang="lt-LT" altLang="lt-LT" smtClean="0"/>
              <a:pPr/>
              <a:t>72</a:t>
            </a:fld>
            <a:endParaRPr lang="lt-LT" altLang="lt-LT" smtClean="0"/>
          </a:p>
        </p:txBody>
      </p:sp>
    </p:spTree>
    <p:extLst>
      <p:ext uri="{BB962C8B-B14F-4D97-AF65-F5344CB8AC3E}">
        <p14:creationId xmlns:p14="http://schemas.microsoft.com/office/powerpoint/2010/main" xmlns="" val="955152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46928C7E-8D63-464C-813B-3AB5F6B67741}" type="slidenum">
              <a:rPr lang="lt-LT" altLang="lt-LT" smtClean="0"/>
              <a:pPr/>
              <a:t>73</a:t>
            </a:fld>
            <a:endParaRPr lang="lt-LT" altLang="lt-LT" smtClean="0"/>
          </a:p>
        </p:txBody>
      </p:sp>
    </p:spTree>
    <p:extLst>
      <p:ext uri="{BB962C8B-B14F-4D97-AF65-F5344CB8AC3E}">
        <p14:creationId xmlns:p14="http://schemas.microsoft.com/office/powerpoint/2010/main" xmlns="" val="1888445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dirty="0" smtClean="0"/>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5097E869-5F51-43B3-B149-D125CDB6B6DD}" type="slidenum">
              <a:rPr lang="lt-LT" altLang="lt-LT" smtClean="0"/>
              <a:pPr/>
              <a:t>74</a:t>
            </a:fld>
            <a:endParaRPr lang="lt-LT" altLang="lt-LT" smtClean="0"/>
          </a:p>
        </p:txBody>
      </p:sp>
    </p:spTree>
    <p:extLst>
      <p:ext uri="{BB962C8B-B14F-4D97-AF65-F5344CB8AC3E}">
        <p14:creationId xmlns:p14="http://schemas.microsoft.com/office/powerpoint/2010/main" xmlns="" val="3898667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7BA3EA41-BBCD-4EC5-987B-14136364A791}" type="slidenum">
              <a:rPr lang="lt-LT" altLang="lt-LT"/>
              <a:pPr/>
              <a:t>75</a:t>
            </a:fld>
            <a:endParaRPr lang="lt-LT" altLang="lt-LT"/>
          </a:p>
        </p:txBody>
      </p:sp>
    </p:spTree>
    <p:extLst>
      <p:ext uri="{BB962C8B-B14F-4D97-AF65-F5344CB8AC3E}">
        <p14:creationId xmlns:p14="http://schemas.microsoft.com/office/powerpoint/2010/main" xmlns="" val="1287099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dirty="0" smtClean="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D3DFE254-174F-4896-B567-C3EA702A6A74}" type="slidenum">
              <a:rPr lang="lt-LT" altLang="lt-LT" smtClean="0"/>
              <a:pPr/>
              <a:t>76</a:t>
            </a:fld>
            <a:endParaRPr lang="lt-LT" altLang="lt-LT" smtClean="0"/>
          </a:p>
        </p:txBody>
      </p:sp>
    </p:spTree>
    <p:extLst>
      <p:ext uri="{BB962C8B-B14F-4D97-AF65-F5344CB8AC3E}">
        <p14:creationId xmlns:p14="http://schemas.microsoft.com/office/powerpoint/2010/main" xmlns="" val="24197476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dirty="0" smtClean="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Lucida Sans Unicode" pitchFamily="34" charset="0"/>
                <a:cs typeface="Arial" charset="0"/>
              </a:defRPr>
            </a:lvl1pPr>
            <a:lvl2pPr marL="742950" indent="-285750">
              <a:defRPr>
                <a:solidFill>
                  <a:schemeClr val="tx1"/>
                </a:solidFill>
                <a:latin typeface="Lucida Sans Unicode" pitchFamily="34" charset="0"/>
                <a:cs typeface="Arial" charset="0"/>
              </a:defRPr>
            </a:lvl2pPr>
            <a:lvl3pPr marL="1143000" indent="-228600">
              <a:defRPr>
                <a:solidFill>
                  <a:schemeClr val="tx1"/>
                </a:solidFill>
                <a:latin typeface="Lucida Sans Unicode" pitchFamily="34" charset="0"/>
                <a:cs typeface="Arial" charset="0"/>
              </a:defRPr>
            </a:lvl3pPr>
            <a:lvl4pPr marL="1600200" indent="-228600">
              <a:defRPr>
                <a:solidFill>
                  <a:schemeClr val="tx1"/>
                </a:solidFill>
                <a:latin typeface="Lucida Sans Unicode" pitchFamily="34" charset="0"/>
                <a:cs typeface="Arial" charset="0"/>
              </a:defRPr>
            </a:lvl4pPr>
            <a:lvl5pPr marL="2057400" indent="-228600">
              <a:defRPr>
                <a:solidFill>
                  <a:schemeClr val="tx1"/>
                </a:solidFill>
                <a:latin typeface="Lucida Sans Unicode" pitchFamily="34" charset="0"/>
                <a:cs typeface="Arial" charset="0"/>
              </a:defRPr>
            </a:lvl5pPr>
            <a:lvl6pPr marL="2514600" indent="-228600" eaLnBrk="0" fontAlgn="base" hangingPunct="0">
              <a:spcBef>
                <a:spcPct val="0"/>
              </a:spcBef>
              <a:spcAft>
                <a:spcPct val="0"/>
              </a:spcAft>
              <a:defRPr>
                <a:solidFill>
                  <a:schemeClr val="tx1"/>
                </a:solidFill>
                <a:latin typeface="Lucida Sans Unicode" pitchFamily="34" charset="0"/>
                <a:cs typeface="Arial" charset="0"/>
              </a:defRPr>
            </a:lvl6pPr>
            <a:lvl7pPr marL="2971800" indent="-228600" eaLnBrk="0" fontAlgn="base" hangingPunct="0">
              <a:spcBef>
                <a:spcPct val="0"/>
              </a:spcBef>
              <a:spcAft>
                <a:spcPct val="0"/>
              </a:spcAft>
              <a:defRPr>
                <a:solidFill>
                  <a:schemeClr val="tx1"/>
                </a:solidFill>
                <a:latin typeface="Lucida Sans Unicode" pitchFamily="34" charset="0"/>
                <a:cs typeface="Arial" charset="0"/>
              </a:defRPr>
            </a:lvl7pPr>
            <a:lvl8pPr marL="3429000" indent="-228600" eaLnBrk="0" fontAlgn="base" hangingPunct="0">
              <a:spcBef>
                <a:spcPct val="0"/>
              </a:spcBef>
              <a:spcAft>
                <a:spcPct val="0"/>
              </a:spcAft>
              <a:defRPr>
                <a:solidFill>
                  <a:schemeClr val="tx1"/>
                </a:solidFill>
                <a:latin typeface="Lucida Sans Unicode" pitchFamily="34" charset="0"/>
                <a:cs typeface="Arial" charset="0"/>
              </a:defRPr>
            </a:lvl8pPr>
            <a:lvl9pPr marL="3886200" indent="-228600" eaLnBrk="0" fontAlgn="base" hangingPunct="0">
              <a:spcBef>
                <a:spcPct val="0"/>
              </a:spcBef>
              <a:spcAft>
                <a:spcPct val="0"/>
              </a:spcAft>
              <a:defRPr>
                <a:solidFill>
                  <a:schemeClr val="tx1"/>
                </a:solidFill>
                <a:latin typeface="Lucida Sans Unicode" pitchFamily="34" charset="0"/>
                <a:cs typeface="Arial" charset="0"/>
              </a:defRPr>
            </a:lvl9pPr>
          </a:lstStyle>
          <a:p>
            <a:fld id="{7BA3EA41-BBCD-4EC5-987B-14136364A791}" type="slidenum">
              <a:rPr lang="lt-LT" altLang="lt-LT"/>
              <a:pPr/>
              <a:t>77</a:t>
            </a:fld>
            <a:endParaRPr lang="lt-LT" altLang="lt-LT"/>
          </a:p>
        </p:txBody>
      </p:sp>
    </p:spTree>
    <p:extLst>
      <p:ext uri="{BB962C8B-B14F-4D97-AF65-F5344CB8AC3E}">
        <p14:creationId xmlns:p14="http://schemas.microsoft.com/office/powerpoint/2010/main" xmlns="" val="1782989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lt-LT" altLang="lt-LT"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ucida Sans Unicode" panose="020B0602030504020204" pitchFamily="34" charset="0"/>
                <a:cs typeface="Arial" panose="020B0604020202020204" pitchFamily="34" charset="0"/>
              </a:defRPr>
            </a:lvl1pPr>
            <a:lvl2pPr marL="742950" indent="-285750">
              <a:defRPr>
                <a:solidFill>
                  <a:schemeClr val="tx1"/>
                </a:solidFill>
                <a:latin typeface="Lucida Sans Unicode" panose="020B0602030504020204" pitchFamily="34" charset="0"/>
                <a:cs typeface="Arial" panose="020B0604020202020204" pitchFamily="34" charset="0"/>
              </a:defRPr>
            </a:lvl2pPr>
            <a:lvl3pPr marL="1143000" indent="-228600">
              <a:defRPr>
                <a:solidFill>
                  <a:schemeClr val="tx1"/>
                </a:solidFill>
                <a:latin typeface="Lucida Sans Unicode" panose="020B0602030504020204" pitchFamily="34" charset="0"/>
                <a:cs typeface="Arial" panose="020B0604020202020204" pitchFamily="34" charset="0"/>
              </a:defRPr>
            </a:lvl3pPr>
            <a:lvl4pPr marL="1600200" indent="-228600">
              <a:defRPr>
                <a:solidFill>
                  <a:schemeClr val="tx1"/>
                </a:solidFill>
                <a:latin typeface="Lucida Sans Unicode" panose="020B0602030504020204" pitchFamily="34" charset="0"/>
                <a:cs typeface="Arial" panose="020B0604020202020204" pitchFamily="34" charset="0"/>
              </a:defRPr>
            </a:lvl4pPr>
            <a:lvl5pPr marL="2057400" indent="-228600">
              <a:defRPr>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cs typeface="Arial" panose="020B0604020202020204" pitchFamily="34" charset="0"/>
              </a:defRPr>
            </a:lvl9pPr>
          </a:lstStyle>
          <a:p>
            <a:fld id="{2C251F36-0D4E-48AB-9C52-9A51753E7C7E}" type="slidenum">
              <a:rPr lang="lt-LT" altLang="lt-LT" smtClean="0"/>
              <a:pPr/>
              <a:t>78</a:t>
            </a:fld>
            <a:endParaRPr lang="lt-LT" altLang="lt-LT" smtClean="0"/>
          </a:p>
        </p:txBody>
      </p:sp>
    </p:spTree>
    <p:extLst>
      <p:ext uri="{BB962C8B-B14F-4D97-AF65-F5344CB8AC3E}">
        <p14:creationId xmlns:p14="http://schemas.microsoft.com/office/powerpoint/2010/main" xmlns="" val="1005978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1" fontAlgn="auto" hangingPunct="1">
                <a:spcBef>
                  <a:spcPts val="0"/>
                </a:spcBef>
                <a:spcAft>
                  <a:spcPts val="0"/>
                </a:spcAft>
                <a:defRPr/>
              </a:pPr>
              <a:endParaRPr lang="en-US">
                <a:latin typeface="+mn-lt"/>
                <a:cs typeface="+mn-cs"/>
              </a:endParaRPr>
            </a:p>
          </p:txBody>
        </p:sp>
        <p:sp>
          <p:nvSpPr>
            <p:cNvPr id="7" name="Freeform 18"/>
            <p:cNvSpPr>
              <a:spLocks/>
            </p:cNvSpPr>
            <p:nvPr/>
          </p:nvSpPr>
          <p:spPr bwMode="auto">
            <a:xfrm>
              <a:off x="35443" y="5135526"/>
              <a:ext cx="910855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lt-LT"/>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F5453AEA-E1DB-416E-A28B-194DC52CD835}" type="datetimeFigureOut">
              <a:rPr lang="lt-LT"/>
              <a:pPr>
                <a:defRPr/>
              </a:pPr>
              <a:t>2018.03.26</a:t>
            </a:fld>
            <a:endParaRPr lang="lt-LT"/>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lt-LT"/>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0A864FDC-38E9-49E7-9660-4751E400A006}" type="slidenum">
              <a:rPr lang="lt-LT" altLang="lt-LT"/>
              <a:pPr/>
              <a:t>‹#›</a:t>
            </a:fld>
            <a:endParaRPr lang="lt-LT" altLang="lt-LT"/>
          </a:p>
        </p:txBody>
      </p:sp>
    </p:spTree>
    <p:extLst>
      <p:ext uri="{BB962C8B-B14F-4D97-AF65-F5344CB8AC3E}">
        <p14:creationId xmlns:p14="http://schemas.microsoft.com/office/powerpoint/2010/main" xmlns="" val="3386054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6A29EC50-5410-4530-866D-42499EE208BE}" type="datetimeFigureOut">
              <a:rPr lang="lt-LT"/>
              <a:pPr>
                <a:defRPr/>
              </a:pPr>
              <a:t>2018.03.26</a:t>
            </a:fld>
            <a:endParaRPr lang="lt-LT"/>
          </a:p>
        </p:txBody>
      </p:sp>
      <p:sp>
        <p:nvSpPr>
          <p:cNvPr id="5" name="Footer Placeholder 21"/>
          <p:cNvSpPr>
            <a:spLocks noGrp="1"/>
          </p:cNvSpPr>
          <p:nvPr>
            <p:ph type="ftr" sz="quarter" idx="11"/>
          </p:nvPr>
        </p:nvSpPr>
        <p:spPr/>
        <p:txBody>
          <a:bodyPr/>
          <a:lstStyle>
            <a:lvl1pPr>
              <a:defRPr/>
            </a:lvl1pPr>
          </a:lstStyle>
          <a:p>
            <a:pPr>
              <a:defRPr/>
            </a:pPr>
            <a:endParaRPr lang="lt-LT"/>
          </a:p>
        </p:txBody>
      </p:sp>
      <p:sp>
        <p:nvSpPr>
          <p:cNvPr id="6" name="Slide Number Placeholder 17"/>
          <p:cNvSpPr>
            <a:spLocks noGrp="1"/>
          </p:cNvSpPr>
          <p:nvPr>
            <p:ph type="sldNum" sz="quarter" idx="12"/>
          </p:nvPr>
        </p:nvSpPr>
        <p:spPr/>
        <p:txBody>
          <a:bodyPr/>
          <a:lstStyle>
            <a:lvl1pPr>
              <a:defRPr/>
            </a:lvl1pPr>
          </a:lstStyle>
          <a:p>
            <a:fld id="{3C634826-DD6C-40E5-9DAA-23743A537681}" type="slidenum">
              <a:rPr lang="lt-LT" altLang="lt-LT"/>
              <a:pPr/>
              <a:t>‹#›</a:t>
            </a:fld>
            <a:endParaRPr lang="lt-LT" altLang="lt-LT"/>
          </a:p>
        </p:txBody>
      </p:sp>
    </p:spTree>
    <p:extLst>
      <p:ext uri="{BB962C8B-B14F-4D97-AF65-F5344CB8AC3E}">
        <p14:creationId xmlns:p14="http://schemas.microsoft.com/office/powerpoint/2010/main" xmlns="" val="4218141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eaLnBrk="1" fontAlgn="auto" hangingPunct="1">
              <a:spcBef>
                <a:spcPts val="0"/>
              </a:spcBef>
              <a:spcAft>
                <a:spcPts val="0"/>
              </a:spcAft>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eaLnBrk="1" fontAlgn="auto" hangingPunct="1">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BBAD03CA-2E4D-416D-ADCB-875B999AA9F5}" type="datetimeFigureOut">
              <a:rPr lang="lt-LT"/>
              <a:pPr>
                <a:defRPr/>
              </a:pPr>
              <a:t>2018.03.26</a:t>
            </a:fld>
            <a:endParaRPr lang="lt-LT"/>
          </a:p>
        </p:txBody>
      </p:sp>
      <p:sp>
        <p:nvSpPr>
          <p:cNvPr id="7" name="Footer Placeholder 4"/>
          <p:cNvSpPr>
            <a:spLocks noGrp="1"/>
          </p:cNvSpPr>
          <p:nvPr>
            <p:ph type="ftr" sz="quarter" idx="11"/>
          </p:nvPr>
        </p:nvSpPr>
        <p:spPr/>
        <p:txBody>
          <a:bodyPr/>
          <a:lstStyle>
            <a:lvl1pPr>
              <a:defRPr/>
            </a:lvl1pPr>
            <a:extLst/>
          </a:lstStyle>
          <a:p>
            <a:pPr>
              <a:defRPr/>
            </a:pPr>
            <a:endParaRPr lang="lt-LT"/>
          </a:p>
        </p:txBody>
      </p:sp>
      <p:sp>
        <p:nvSpPr>
          <p:cNvPr id="8" name="Slide Number Placeholder 5"/>
          <p:cNvSpPr>
            <a:spLocks noGrp="1"/>
          </p:cNvSpPr>
          <p:nvPr>
            <p:ph type="sldNum" sz="quarter" idx="12"/>
          </p:nvPr>
        </p:nvSpPr>
        <p:spPr/>
        <p:txBody>
          <a:bodyPr/>
          <a:lstStyle>
            <a:lvl1pPr>
              <a:defRPr/>
            </a:lvl1pPr>
          </a:lstStyle>
          <a:p>
            <a:fld id="{5AE72BA6-D74F-4BE9-8B6F-F706840876E9}" type="slidenum">
              <a:rPr lang="lt-LT" altLang="lt-LT"/>
              <a:pPr/>
              <a:t>‹#›</a:t>
            </a:fld>
            <a:endParaRPr lang="lt-LT" altLang="lt-LT"/>
          </a:p>
        </p:txBody>
      </p:sp>
    </p:spTree>
    <p:extLst>
      <p:ext uri="{BB962C8B-B14F-4D97-AF65-F5344CB8AC3E}">
        <p14:creationId xmlns:p14="http://schemas.microsoft.com/office/powerpoint/2010/main" xmlns="" val="274237269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B695C930-A275-44AA-B153-D20F37D3F768}" type="datetimeFigureOut">
              <a:rPr lang="lt-LT"/>
              <a:pPr>
                <a:defRPr/>
              </a:pPr>
              <a:t>2018.03.26</a:t>
            </a:fld>
            <a:endParaRPr lang="lt-LT"/>
          </a:p>
        </p:txBody>
      </p:sp>
      <p:sp>
        <p:nvSpPr>
          <p:cNvPr id="6" name="Footer Placeholder 5"/>
          <p:cNvSpPr>
            <a:spLocks noGrp="1"/>
          </p:cNvSpPr>
          <p:nvPr>
            <p:ph type="ftr" sz="quarter" idx="11"/>
          </p:nvPr>
        </p:nvSpPr>
        <p:spPr/>
        <p:txBody>
          <a:bodyPr/>
          <a:lstStyle>
            <a:lvl1pPr>
              <a:defRPr/>
            </a:lvl1pPr>
            <a:extLst/>
          </a:lstStyle>
          <a:p>
            <a:pPr>
              <a:defRPr/>
            </a:pPr>
            <a:endParaRPr lang="lt-LT"/>
          </a:p>
        </p:txBody>
      </p:sp>
      <p:sp>
        <p:nvSpPr>
          <p:cNvPr id="7" name="Slide Number Placeholder 6"/>
          <p:cNvSpPr>
            <a:spLocks noGrp="1"/>
          </p:cNvSpPr>
          <p:nvPr>
            <p:ph type="sldNum" sz="quarter" idx="12"/>
          </p:nvPr>
        </p:nvSpPr>
        <p:spPr/>
        <p:txBody>
          <a:bodyPr/>
          <a:lstStyle>
            <a:lvl1pPr>
              <a:defRPr/>
            </a:lvl1pPr>
          </a:lstStyle>
          <a:p>
            <a:fld id="{D37FA2C8-42DA-4EBB-9636-0C2334DE3FB0}" type="slidenum">
              <a:rPr lang="lt-LT" altLang="lt-LT"/>
              <a:pPr/>
              <a:t>‹#›</a:t>
            </a:fld>
            <a:endParaRPr lang="lt-LT" altLang="lt-LT"/>
          </a:p>
        </p:txBody>
      </p:sp>
    </p:spTree>
    <p:extLst>
      <p:ext uri="{BB962C8B-B14F-4D97-AF65-F5344CB8AC3E}">
        <p14:creationId xmlns:p14="http://schemas.microsoft.com/office/powerpoint/2010/main" xmlns="" val="804205987"/>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6AB741F1-37EE-476D-B354-04CDC3532DFF}" type="datetimeFigureOut">
              <a:rPr lang="lt-LT"/>
              <a:pPr>
                <a:defRPr/>
              </a:pPr>
              <a:t>2018.03.26</a:t>
            </a:fld>
            <a:endParaRPr lang="lt-LT"/>
          </a:p>
        </p:txBody>
      </p:sp>
      <p:sp>
        <p:nvSpPr>
          <p:cNvPr id="8" name="Footer Placeholder 7"/>
          <p:cNvSpPr>
            <a:spLocks noGrp="1"/>
          </p:cNvSpPr>
          <p:nvPr>
            <p:ph type="ftr" sz="quarter" idx="11"/>
          </p:nvPr>
        </p:nvSpPr>
        <p:spPr/>
        <p:txBody>
          <a:bodyPr/>
          <a:lstStyle>
            <a:lvl1pPr>
              <a:defRPr/>
            </a:lvl1pPr>
            <a:extLst/>
          </a:lstStyle>
          <a:p>
            <a:pPr>
              <a:defRPr/>
            </a:pPr>
            <a:endParaRPr lang="lt-LT"/>
          </a:p>
        </p:txBody>
      </p:sp>
      <p:sp>
        <p:nvSpPr>
          <p:cNvPr id="9" name="Slide Number Placeholder 8"/>
          <p:cNvSpPr>
            <a:spLocks noGrp="1"/>
          </p:cNvSpPr>
          <p:nvPr>
            <p:ph type="sldNum" sz="quarter" idx="12"/>
          </p:nvPr>
        </p:nvSpPr>
        <p:spPr/>
        <p:txBody>
          <a:bodyPr/>
          <a:lstStyle>
            <a:lvl1pPr>
              <a:defRPr/>
            </a:lvl1pPr>
          </a:lstStyle>
          <a:p>
            <a:fld id="{E3032562-8823-49D0-982F-392E291EA7CE}" type="slidenum">
              <a:rPr lang="lt-LT" altLang="lt-LT"/>
              <a:pPr/>
              <a:t>‹#›</a:t>
            </a:fld>
            <a:endParaRPr lang="lt-LT" altLang="lt-LT"/>
          </a:p>
        </p:txBody>
      </p:sp>
    </p:spTree>
    <p:extLst>
      <p:ext uri="{BB962C8B-B14F-4D97-AF65-F5344CB8AC3E}">
        <p14:creationId xmlns:p14="http://schemas.microsoft.com/office/powerpoint/2010/main" xmlns="" val="291833533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E64FD56E-1613-46AD-AAC9-FCEF8F3ED046}" type="datetimeFigureOut">
              <a:rPr lang="lt-LT"/>
              <a:pPr>
                <a:defRPr/>
              </a:pPr>
              <a:t>2018.03.26</a:t>
            </a:fld>
            <a:endParaRPr lang="lt-LT"/>
          </a:p>
        </p:txBody>
      </p:sp>
      <p:sp>
        <p:nvSpPr>
          <p:cNvPr id="4" name="Footer Placeholder 3"/>
          <p:cNvSpPr>
            <a:spLocks noGrp="1"/>
          </p:cNvSpPr>
          <p:nvPr>
            <p:ph type="ftr" sz="quarter" idx="11"/>
          </p:nvPr>
        </p:nvSpPr>
        <p:spPr/>
        <p:txBody>
          <a:bodyPr/>
          <a:lstStyle>
            <a:lvl1pPr>
              <a:defRPr/>
            </a:lvl1pPr>
            <a:extLst/>
          </a:lstStyle>
          <a:p>
            <a:pPr>
              <a:defRPr/>
            </a:pPr>
            <a:endParaRPr lang="lt-LT"/>
          </a:p>
        </p:txBody>
      </p:sp>
      <p:sp>
        <p:nvSpPr>
          <p:cNvPr id="5" name="Slide Number Placeholder 4"/>
          <p:cNvSpPr>
            <a:spLocks noGrp="1"/>
          </p:cNvSpPr>
          <p:nvPr>
            <p:ph type="sldNum" sz="quarter" idx="12"/>
          </p:nvPr>
        </p:nvSpPr>
        <p:spPr/>
        <p:txBody>
          <a:bodyPr/>
          <a:lstStyle>
            <a:lvl1pPr>
              <a:defRPr/>
            </a:lvl1pPr>
          </a:lstStyle>
          <a:p>
            <a:fld id="{EC33EF6C-CAB4-4C49-96E9-E903A0A45770}" type="slidenum">
              <a:rPr lang="lt-LT" altLang="lt-LT"/>
              <a:pPr/>
              <a:t>‹#›</a:t>
            </a:fld>
            <a:endParaRPr lang="lt-LT" altLang="lt-LT"/>
          </a:p>
        </p:txBody>
      </p:sp>
    </p:spTree>
    <p:extLst>
      <p:ext uri="{BB962C8B-B14F-4D97-AF65-F5344CB8AC3E}">
        <p14:creationId xmlns:p14="http://schemas.microsoft.com/office/powerpoint/2010/main" xmlns="" val="378542228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00FD253B-BBF2-425D-BF91-FFA3461DC897}" type="datetimeFigureOut">
              <a:rPr lang="lt-LT"/>
              <a:pPr>
                <a:defRPr/>
              </a:pPr>
              <a:t>2018.03.26</a:t>
            </a:fld>
            <a:endParaRPr lang="lt-LT"/>
          </a:p>
        </p:txBody>
      </p:sp>
      <p:sp>
        <p:nvSpPr>
          <p:cNvPr id="3" name="Footer Placeholder 21"/>
          <p:cNvSpPr>
            <a:spLocks noGrp="1"/>
          </p:cNvSpPr>
          <p:nvPr>
            <p:ph type="ftr" sz="quarter" idx="11"/>
          </p:nvPr>
        </p:nvSpPr>
        <p:spPr/>
        <p:txBody>
          <a:bodyPr/>
          <a:lstStyle>
            <a:lvl1pPr>
              <a:defRPr/>
            </a:lvl1pPr>
          </a:lstStyle>
          <a:p>
            <a:pPr>
              <a:defRPr/>
            </a:pPr>
            <a:endParaRPr lang="lt-LT"/>
          </a:p>
        </p:txBody>
      </p:sp>
      <p:sp>
        <p:nvSpPr>
          <p:cNvPr id="4" name="Slide Number Placeholder 17"/>
          <p:cNvSpPr>
            <a:spLocks noGrp="1"/>
          </p:cNvSpPr>
          <p:nvPr>
            <p:ph type="sldNum" sz="quarter" idx="12"/>
          </p:nvPr>
        </p:nvSpPr>
        <p:spPr/>
        <p:txBody>
          <a:bodyPr/>
          <a:lstStyle>
            <a:lvl1pPr>
              <a:defRPr/>
            </a:lvl1pPr>
          </a:lstStyle>
          <a:p>
            <a:fld id="{A470B5FC-E3F0-46F8-858D-9C155B118F2F}" type="slidenum">
              <a:rPr lang="lt-LT" altLang="lt-LT"/>
              <a:pPr/>
              <a:t>‹#›</a:t>
            </a:fld>
            <a:endParaRPr lang="lt-LT" altLang="lt-LT"/>
          </a:p>
        </p:txBody>
      </p:sp>
    </p:spTree>
    <p:extLst>
      <p:ext uri="{BB962C8B-B14F-4D97-AF65-F5344CB8AC3E}">
        <p14:creationId xmlns:p14="http://schemas.microsoft.com/office/powerpoint/2010/main" xmlns="" val="3141388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8BEA5B0F-4161-4BA3-89FE-5037B5EF91CD}" type="datetimeFigureOut">
              <a:rPr lang="lt-LT"/>
              <a:pPr>
                <a:defRPr/>
              </a:pPr>
              <a:t>2018.03.26</a:t>
            </a:fld>
            <a:endParaRPr lang="lt-LT"/>
          </a:p>
        </p:txBody>
      </p:sp>
      <p:sp>
        <p:nvSpPr>
          <p:cNvPr id="6" name="Footer Placeholder 5"/>
          <p:cNvSpPr>
            <a:spLocks noGrp="1"/>
          </p:cNvSpPr>
          <p:nvPr>
            <p:ph type="ftr" sz="quarter" idx="11"/>
          </p:nvPr>
        </p:nvSpPr>
        <p:spPr/>
        <p:txBody>
          <a:bodyPr/>
          <a:lstStyle>
            <a:lvl1pPr>
              <a:defRPr/>
            </a:lvl1pPr>
            <a:extLst/>
          </a:lstStyle>
          <a:p>
            <a:pPr>
              <a:defRPr/>
            </a:pPr>
            <a:endParaRPr lang="lt-LT"/>
          </a:p>
        </p:txBody>
      </p:sp>
      <p:sp>
        <p:nvSpPr>
          <p:cNvPr id="7" name="Slide Number Placeholder 6"/>
          <p:cNvSpPr>
            <a:spLocks noGrp="1"/>
          </p:cNvSpPr>
          <p:nvPr>
            <p:ph type="sldNum" sz="quarter" idx="12"/>
          </p:nvPr>
        </p:nvSpPr>
        <p:spPr/>
        <p:txBody>
          <a:bodyPr/>
          <a:lstStyle>
            <a:lvl1pPr>
              <a:defRPr/>
            </a:lvl1pPr>
          </a:lstStyle>
          <a:p>
            <a:fld id="{D92418D7-2CC7-4A43-9E5E-7D5755854C36}" type="slidenum">
              <a:rPr lang="lt-LT" altLang="lt-LT"/>
              <a:pPr/>
              <a:t>‹#›</a:t>
            </a:fld>
            <a:endParaRPr lang="lt-LT" altLang="lt-LT"/>
          </a:p>
        </p:txBody>
      </p:sp>
    </p:spTree>
    <p:extLst>
      <p:ext uri="{BB962C8B-B14F-4D97-AF65-F5344CB8AC3E}">
        <p14:creationId xmlns:p14="http://schemas.microsoft.com/office/powerpoint/2010/main" xmlns="" val="382413705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1" fontAlgn="auto" hangingPunct="1">
              <a:spcBef>
                <a:spcPts val="0"/>
              </a:spcBef>
              <a:spcAft>
                <a:spcPts val="0"/>
              </a:spcAft>
              <a:defRPr/>
            </a:pPr>
            <a:endParaRPr lang="en-US">
              <a:latin typeface="+mn-lt"/>
              <a:cs typeface="+mn-cs"/>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6 w 5591"/>
              <a:gd name="T3" fmla="*/ 0 h 588"/>
              <a:gd name="T4" fmla="*/ 2147483646 w 5591"/>
              <a:gd name="T5" fmla="*/ 2147483646 h 588"/>
              <a:gd name="T6" fmla="*/ 214748364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lt-LT"/>
          </a:p>
        </p:txBody>
      </p:sp>
      <p:sp>
        <p:nvSpPr>
          <p:cNvPr id="7" name="Right Triangle 6"/>
          <p:cNvSpPr>
            <a:spLocks/>
          </p:cNvSpPr>
          <p:nvPr/>
        </p:nvSpPr>
        <p:spPr bwMode="auto">
          <a:xfrm>
            <a:off x="-6042" y="5791253"/>
            <a:ext cx="3402314"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eaLnBrk="1" fontAlgn="auto" hangingPunct="1">
              <a:spcBef>
                <a:spcPts val="0"/>
              </a:spcBef>
              <a:spcAft>
                <a:spcPts val="0"/>
              </a:spcAft>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eaLnBrk="1" fontAlgn="auto" hangingPunct="1">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BA1D7445-22D8-4FA8-8CBA-8404070C0937}" type="datetimeFigureOut">
              <a:rPr lang="lt-LT"/>
              <a:pPr>
                <a:defRPr/>
              </a:pPr>
              <a:t>2018.03.26</a:t>
            </a:fld>
            <a:endParaRPr lang="lt-LT"/>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lt-LT"/>
          </a:p>
        </p:txBody>
      </p:sp>
      <p:sp>
        <p:nvSpPr>
          <p:cNvPr id="13" name="Slide Number Placeholder 6"/>
          <p:cNvSpPr>
            <a:spLocks noGrp="1"/>
          </p:cNvSpPr>
          <p:nvPr>
            <p:ph type="sldNum" sz="quarter" idx="12"/>
          </p:nvPr>
        </p:nvSpPr>
        <p:spPr/>
        <p:txBody>
          <a:bodyPr/>
          <a:lstStyle>
            <a:lvl1pPr>
              <a:defRPr/>
            </a:lvl1pPr>
          </a:lstStyle>
          <a:p>
            <a:fld id="{BB8B79C7-3FEB-46E0-9861-8EF49BF8E406}" type="slidenum">
              <a:rPr lang="lt-LT" altLang="lt-LT"/>
              <a:pPr/>
              <a:t>‹#›</a:t>
            </a:fld>
            <a:endParaRPr lang="lt-LT" altLang="lt-LT"/>
          </a:p>
        </p:txBody>
      </p:sp>
    </p:spTree>
    <p:extLst>
      <p:ext uri="{BB962C8B-B14F-4D97-AF65-F5344CB8AC3E}">
        <p14:creationId xmlns:p14="http://schemas.microsoft.com/office/powerpoint/2010/main" xmlns="" val="4529426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7199A1A-E76E-412C-9F29-2141D7ED2EA5}" type="datetimeFigureOut">
              <a:rPr lang="lt-LT"/>
              <a:pPr>
                <a:defRPr/>
              </a:pPr>
              <a:t>2018.03.26</a:t>
            </a:fld>
            <a:endParaRPr lang="lt-LT"/>
          </a:p>
        </p:txBody>
      </p:sp>
      <p:sp>
        <p:nvSpPr>
          <p:cNvPr id="5" name="Footer Placeholder 21"/>
          <p:cNvSpPr>
            <a:spLocks noGrp="1"/>
          </p:cNvSpPr>
          <p:nvPr>
            <p:ph type="ftr" sz="quarter" idx="11"/>
          </p:nvPr>
        </p:nvSpPr>
        <p:spPr/>
        <p:txBody>
          <a:bodyPr/>
          <a:lstStyle>
            <a:lvl1pPr>
              <a:defRPr/>
            </a:lvl1pPr>
          </a:lstStyle>
          <a:p>
            <a:pPr>
              <a:defRPr/>
            </a:pPr>
            <a:endParaRPr lang="lt-LT"/>
          </a:p>
        </p:txBody>
      </p:sp>
      <p:sp>
        <p:nvSpPr>
          <p:cNvPr id="6" name="Slide Number Placeholder 17"/>
          <p:cNvSpPr>
            <a:spLocks noGrp="1"/>
          </p:cNvSpPr>
          <p:nvPr>
            <p:ph type="sldNum" sz="quarter" idx="12"/>
          </p:nvPr>
        </p:nvSpPr>
        <p:spPr/>
        <p:txBody>
          <a:bodyPr/>
          <a:lstStyle>
            <a:lvl1pPr>
              <a:defRPr/>
            </a:lvl1pPr>
          </a:lstStyle>
          <a:p>
            <a:fld id="{B684A646-C630-43A9-8673-718D344BB371}" type="slidenum">
              <a:rPr lang="lt-LT" altLang="lt-LT"/>
              <a:pPr/>
              <a:t>‹#›</a:t>
            </a:fld>
            <a:endParaRPr lang="lt-LT" altLang="lt-LT"/>
          </a:p>
        </p:txBody>
      </p:sp>
    </p:spTree>
    <p:extLst>
      <p:ext uri="{BB962C8B-B14F-4D97-AF65-F5344CB8AC3E}">
        <p14:creationId xmlns:p14="http://schemas.microsoft.com/office/powerpoint/2010/main" xmlns="" val="3513462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B471532-7911-47C7-95B2-52EC950C32CD}" type="datetimeFigureOut">
              <a:rPr lang="lt-LT"/>
              <a:pPr>
                <a:defRPr/>
              </a:pPr>
              <a:t>2018.03.26</a:t>
            </a:fld>
            <a:endParaRPr lang="lt-LT"/>
          </a:p>
        </p:txBody>
      </p:sp>
      <p:sp>
        <p:nvSpPr>
          <p:cNvPr id="5" name="Footer Placeholder 21"/>
          <p:cNvSpPr>
            <a:spLocks noGrp="1"/>
          </p:cNvSpPr>
          <p:nvPr>
            <p:ph type="ftr" sz="quarter" idx="11"/>
          </p:nvPr>
        </p:nvSpPr>
        <p:spPr/>
        <p:txBody>
          <a:bodyPr/>
          <a:lstStyle>
            <a:lvl1pPr>
              <a:defRPr/>
            </a:lvl1pPr>
          </a:lstStyle>
          <a:p>
            <a:pPr>
              <a:defRPr/>
            </a:pPr>
            <a:endParaRPr lang="lt-LT"/>
          </a:p>
        </p:txBody>
      </p:sp>
      <p:sp>
        <p:nvSpPr>
          <p:cNvPr id="6" name="Slide Number Placeholder 17"/>
          <p:cNvSpPr>
            <a:spLocks noGrp="1"/>
          </p:cNvSpPr>
          <p:nvPr>
            <p:ph type="sldNum" sz="quarter" idx="12"/>
          </p:nvPr>
        </p:nvSpPr>
        <p:spPr/>
        <p:txBody>
          <a:bodyPr/>
          <a:lstStyle>
            <a:lvl1pPr>
              <a:defRPr/>
            </a:lvl1pPr>
          </a:lstStyle>
          <a:p>
            <a:fld id="{867BE099-1F19-4DFB-8181-AB5E90982E6C}" type="slidenum">
              <a:rPr lang="lt-LT" altLang="lt-LT"/>
              <a:pPr/>
              <a:t>‹#›</a:t>
            </a:fld>
            <a:endParaRPr lang="lt-LT" altLang="lt-LT"/>
          </a:p>
        </p:txBody>
      </p:sp>
    </p:spTree>
    <p:extLst>
      <p:ext uri="{BB962C8B-B14F-4D97-AF65-F5344CB8AC3E}">
        <p14:creationId xmlns:p14="http://schemas.microsoft.com/office/powerpoint/2010/main" xmlns="" val="265567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1" fontAlgn="auto" hangingPunct="1">
              <a:spcBef>
                <a:spcPts val="0"/>
              </a:spcBef>
              <a:spcAft>
                <a:spcPts val="0"/>
              </a:spcAft>
              <a:defRPr/>
            </a:pPr>
            <a:endParaRPr lang="en-US">
              <a:latin typeface="+mn-lt"/>
              <a:cs typeface="+mn-cs"/>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6 w 5591"/>
              <a:gd name="T3" fmla="*/ 0 h 588"/>
              <a:gd name="T4" fmla="*/ 2147483646 w 5591"/>
              <a:gd name="T5" fmla="*/ 2147483646 h 588"/>
              <a:gd name="T6" fmla="*/ 214748364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lt-LT"/>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lt-LT" smtClean="0"/>
              <a:t>Click to edit Master text styles</a:t>
            </a:r>
          </a:p>
          <a:p>
            <a:pPr lvl="1"/>
            <a:r>
              <a:rPr lang="en-US" altLang="lt-LT" smtClean="0"/>
              <a:t>Second level</a:t>
            </a:r>
          </a:p>
          <a:p>
            <a:pPr lvl="2"/>
            <a:r>
              <a:rPr lang="en-US" altLang="lt-LT" smtClean="0"/>
              <a:t>Third level</a:t>
            </a:r>
          </a:p>
          <a:p>
            <a:pPr lvl="3"/>
            <a:r>
              <a:rPr lang="en-US" altLang="lt-LT" smtClean="0"/>
              <a:t>Fourth level</a:t>
            </a:r>
          </a:p>
          <a:p>
            <a:pPr lvl="4"/>
            <a:r>
              <a:rPr lang="en-US" altLang="lt-LT"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pPr>
              <a:defRPr/>
            </a:pPr>
            <a:fld id="{2EE8546B-1B4A-4231-AE6D-079DABE7D132}" type="datetimeFigureOut">
              <a:rPr lang="lt-LT"/>
              <a:pPr>
                <a:defRPr/>
              </a:pPr>
              <a:t>2018.03.26</a:t>
            </a:fld>
            <a:endParaRPr lang="lt-LT"/>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lt-LT"/>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fld id="{FB319F83-44C0-46A3-9F63-EFB914687168}" type="slidenum">
              <a:rPr lang="lt-LT" altLang="lt-LT"/>
              <a:pPr/>
              <a:t>‹#›</a:t>
            </a:fld>
            <a:endParaRPr lang="lt-LT" altLang="lt-LT"/>
          </a:p>
        </p:txBody>
      </p:sp>
    </p:spTree>
  </p:cSld>
  <p:clrMap bg1="lt1" tx1="dk1" bg2="lt2" tx2="dk2" accent1="accent1" accent2="accent2" accent3="accent3" accent4="accent4" accent5="accent5" accent6="accent6" hlink="hlink" folHlink="folHlink"/>
  <p:sldLayoutIdLst>
    <p:sldLayoutId id="2147484259" r:id="rId1"/>
    <p:sldLayoutId id="2147484255" r:id="rId2"/>
    <p:sldLayoutId id="2147484260" r:id="rId3"/>
    <p:sldLayoutId id="2147484261" r:id="rId4"/>
    <p:sldLayoutId id="2147484262" r:id="rId5"/>
    <p:sldLayoutId id="2147484263" r:id="rId6"/>
    <p:sldLayoutId id="2147484256" r:id="rId7"/>
    <p:sldLayoutId id="2147484264" r:id="rId8"/>
    <p:sldLayoutId id="2147484265" r:id="rId9"/>
    <p:sldLayoutId id="2147484257" r:id="rId10"/>
    <p:sldLayoutId id="2147484258"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panevezys.lt/lt/veiklos-sritys/investicijos/es-parama/panevezio-miesto-integruotos-teritorijos.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esinvesticijos.l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esinvesticijos.lt/"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mailto:zydrunas@npi.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593463"/>
            <a:ext cx="7772400" cy="1008112"/>
          </a:xfrm>
        </p:spPr>
        <p:txBody>
          <a:bodyPr>
            <a:noAutofit/>
          </a:bodyPr>
          <a:lstStyle/>
          <a:p>
            <a:pPr algn="ctr" eaLnBrk="1" fontAlgn="auto" hangingPunct="1">
              <a:spcAft>
                <a:spcPts val="0"/>
              </a:spcAft>
              <a:defRPr/>
            </a:pP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smtClean="0">
                <a:effectLst/>
              </a:rPr>
              <a:t/>
            </a:r>
            <a:br>
              <a:rPr lang="lt-LT" sz="2000" dirty="0" smtClean="0">
                <a:effectLst/>
              </a:rPr>
            </a:br>
            <a:r>
              <a:rPr lang="lt-LT" sz="2000" dirty="0" smtClean="0">
                <a:effectLst/>
              </a:rPr>
              <a:t/>
            </a:r>
            <a:br>
              <a:rPr lang="lt-LT" sz="2000" dirty="0" smtClean="0">
                <a:effectLst/>
              </a:rPr>
            </a:br>
            <a:r>
              <a:rPr lang="lt-LT" sz="2000" dirty="0" smtClean="0">
                <a:effectLst/>
              </a:rPr>
              <a:t>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
            </a:r>
            <a:br>
              <a:rPr lang="lt-LT" sz="2000" dirty="0" smtClean="0">
                <a:effectLst/>
              </a:rPr>
            </a:br>
            <a:r>
              <a:rPr lang="lt-LT" sz="2000" dirty="0">
                <a:effectLst/>
              </a:rPr>
              <a:t/>
            </a:r>
            <a:br>
              <a:rPr lang="lt-LT" sz="2000" dirty="0">
                <a:effectLst/>
              </a:rPr>
            </a:br>
            <a:r>
              <a:rPr lang="lt-LT" sz="2000" dirty="0" smtClean="0">
                <a:effectLst/>
              </a:rPr>
              <a:t>P</a:t>
            </a:r>
            <a:r>
              <a:rPr lang="en-US" sz="2000" dirty="0" smtClean="0">
                <a:effectLst/>
              </a:rPr>
              <a:t>ANEV</a:t>
            </a:r>
            <a:r>
              <a:rPr lang="lt-LT" sz="2000" dirty="0" smtClean="0">
                <a:effectLst/>
              </a:rPr>
              <a:t>ĖŽIO </a:t>
            </a:r>
            <a:r>
              <a:rPr lang="lt-LT" sz="2000" dirty="0">
                <a:effectLst/>
              </a:rPr>
              <a:t>VIETOS PLĖTROS STRATEGIJOS 2016–2022 M. ĮGYVENDINIMAS: </a:t>
            </a:r>
            <a:r>
              <a:rPr lang="lt-LT" sz="2000" dirty="0" smtClean="0">
                <a:effectLst/>
              </a:rPr>
              <a:t>MOKYMAI „VIETOS PLĖTROS STRATEGIJAI ĮGYVENDINTI SKIRTŲ PROJEKTŲ RENGIMAS“</a:t>
            </a:r>
            <a:r>
              <a:rPr lang="lt-LT" sz="2000" dirty="0">
                <a:effectLst/>
              </a:rPr>
              <a:t/>
            </a:r>
            <a:br>
              <a:rPr lang="lt-LT" sz="2000" dirty="0">
                <a:effectLst/>
              </a:rPr>
            </a:br>
            <a:endParaRPr lang="lt-LT" sz="2000" dirty="0">
              <a:effectLst/>
            </a:endParaRPr>
          </a:p>
        </p:txBody>
      </p:sp>
      <p:sp>
        <p:nvSpPr>
          <p:cNvPr id="11267" name="Subtitle 2"/>
          <p:cNvSpPr>
            <a:spLocks noGrp="1"/>
          </p:cNvSpPr>
          <p:nvPr>
            <p:ph type="subTitle" idx="1"/>
          </p:nvPr>
        </p:nvSpPr>
        <p:spPr>
          <a:xfrm>
            <a:off x="539750" y="4365625"/>
            <a:ext cx="7772400" cy="1200150"/>
          </a:xfrm>
        </p:spPr>
        <p:txBody>
          <a:bodyPr/>
          <a:lstStyle/>
          <a:p>
            <a:pPr marR="0" algn="ctr" eaLnBrk="1" hangingPunct="1"/>
            <a:r>
              <a:rPr lang="lt-LT" altLang="lt-LT" sz="2000" dirty="0" smtClean="0">
                <a:latin typeface="Calibri" panose="020F0502020204030204" pitchFamily="34" charset="0"/>
                <a:cs typeface="Times New Roman" panose="02020603050405020304" pitchFamily="18" charset="0"/>
              </a:rPr>
              <a:t>Žydrūnas Šipka</a:t>
            </a:r>
          </a:p>
          <a:p>
            <a:pPr marR="0" algn="ctr" eaLnBrk="1" hangingPunct="1"/>
            <a:r>
              <a:rPr lang="lt-LT" altLang="lt-LT" sz="2000" dirty="0" smtClean="0">
                <a:latin typeface="Calibri" panose="020F0502020204030204" pitchFamily="34" charset="0"/>
                <a:cs typeface="Times New Roman" panose="02020603050405020304" pitchFamily="18" charset="0"/>
              </a:rPr>
              <a:t>201</a:t>
            </a:r>
            <a:r>
              <a:rPr lang="en-US" altLang="lt-LT" sz="2000" dirty="0" smtClean="0">
                <a:latin typeface="Calibri" panose="020F0502020204030204" pitchFamily="34" charset="0"/>
                <a:cs typeface="Times New Roman" panose="02020603050405020304" pitchFamily="18" charset="0"/>
              </a:rPr>
              <a:t>8</a:t>
            </a:r>
            <a:r>
              <a:rPr lang="lt-LT" altLang="lt-LT" sz="2000" dirty="0" smtClean="0">
                <a:latin typeface="Calibri" panose="020F0502020204030204" pitchFamily="34" charset="0"/>
                <a:cs typeface="Times New Roman" panose="02020603050405020304" pitchFamily="18" charset="0"/>
              </a:rPr>
              <a:t> m. </a:t>
            </a:r>
            <a:r>
              <a:rPr lang="en-US" altLang="lt-LT" sz="2000" dirty="0" err="1" smtClean="0">
                <a:latin typeface="Calibri" panose="020F0502020204030204" pitchFamily="34" charset="0"/>
                <a:cs typeface="Times New Roman" panose="02020603050405020304" pitchFamily="18" charset="0"/>
              </a:rPr>
              <a:t>kovo</a:t>
            </a:r>
            <a:r>
              <a:rPr lang="en-US" altLang="lt-LT" sz="2000" dirty="0" smtClean="0">
                <a:latin typeface="Calibri" panose="020F0502020204030204" pitchFamily="34" charset="0"/>
                <a:cs typeface="Times New Roman" panose="02020603050405020304" pitchFamily="18" charset="0"/>
              </a:rPr>
              <a:t> 23 </a:t>
            </a:r>
            <a:r>
              <a:rPr lang="lt-LT" altLang="lt-LT" sz="2000" dirty="0" smtClean="0">
                <a:latin typeface="Calibri" panose="020F0502020204030204" pitchFamily="34" charset="0"/>
                <a:cs typeface="Times New Roman" panose="02020603050405020304" pitchFamily="18" charset="0"/>
              </a:rPr>
              <a:t>d.</a:t>
            </a:r>
          </a:p>
        </p:txBody>
      </p:sp>
      <p:pic>
        <p:nvPicPr>
          <p:cNvPr id="11268" name="Picture 2"/>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813" y="354013"/>
            <a:ext cx="2611437" cy="1308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9" name="Picture 2"/>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3438" y="650875"/>
            <a:ext cx="1809750" cy="71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43914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p:txBody>
          <a:bodyPr/>
          <a:lstStyle/>
          <a:p>
            <a:r>
              <a:rPr lang="lt-LT" altLang="lt-LT" smtClean="0"/>
              <a:t>Pagal priemonę remiamos veiklos;</a:t>
            </a:r>
          </a:p>
          <a:p>
            <a:r>
              <a:rPr lang="lt-LT" altLang="lt-LT" smtClean="0"/>
              <a:t>Išlaidų tinkamumo reikalavimai; </a:t>
            </a:r>
          </a:p>
          <a:p>
            <a:r>
              <a:rPr lang="lt-LT" altLang="lt-LT" smtClean="0"/>
              <a:t>Informavimas apie projektą; </a:t>
            </a:r>
          </a:p>
          <a:p>
            <a:r>
              <a:rPr lang="lt-LT" altLang="lt-LT" smtClean="0"/>
              <a:t>Reikalavimai projektams;</a:t>
            </a:r>
          </a:p>
          <a:p>
            <a:r>
              <a:rPr lang="lt-LT" altLang="lt-LT" smtClean="0"/>
              <a:t>Paraiškų vertinimas;</a:t>
            </a:r>
          </a:p>
          <a:p>
            <a:r>
              <a:rPr lang="lt-LT" altLang="lt-LT" smtClean="0"/>
              <a:t>Projektinio pasiūlymo finansavimui gauti pildymas </a:t>
            </a:r>
            <a:r>
              <a:rPr lang="lt-LT" altLang="lt-LT" i="1" smtClean="0"/>
              <a:t>(praktinis darbas)</a:t>
            </a:r>
            <a:r>
              <a:rPr lang="lt-LT" altLang="lt-LT" smtClean="0"/>
              <a:t>.</a:t>
            </a:r>
            <a:endParaRPr lang="en-US" altLang="lt-LT" smtClean="0"/>
          </a:p>
        </p:txBody>
      </p:sp>
      <p:sp>
        <p:nvSpPr>
          <p:cNvPr id="3" name="Title 2"/>
          <p:cNvSpPr>
            <a:spLocks noGrp="1"/>
          </p:cNvSpPr>
          <p:nvPr>
            <p:ph type="title"/>
          </p:nvPr>
        </p:nvSpPr>
        <p:spPr/>
        <p:txBody>
          <a:bodyPr/>
          <a:lstStyle/>
          <a:p>
            <a:pPr>
              <a:defRPr/>
            </a:pPr>
            <a:r>
              <a:rPr lang="lt-LT" dirty="0" smtClean="0"/>
              <a:t>Darbotvarkė</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20638" y="1052513"/>
            <a:ext cx="9144000" cy="5616575"/>
          </a:xfrm>
        </p:spPr>
        <p:txBody>
          <a:bodyPr/>
          <a:lstStyle/>
          <a:p>
            <a:pPr algn="just"/>
            <a:r>
              <a:rPr lang="lt-LT" altLang="lt-LT" sz="2400" smtClean="0"/>
              <a:t>Kvietimas teikti vietos plėtros projektinius pasiūlymus</a:t>
            </a:r>
            <a:r>
              <a:rPr lang="lt-LT" altLang="lt-LT" sz="2400" b="1" smtClean="0"/>
              <a:t>;</a:t>
            </a:r>
          </a:p>
          <a:p>
            <a:pPr algn="just"/>
            <a:r>
              <a:rPr lang="lt-LT" altLang="lt-LT" sz="2400" smtClean="0"/>
              <a:t>Bendruomenių inicijuotos vietos plėtros projektinis pasiūlymas su priedais;</a:t>
            </a:r>
          </a:p>
          <a:p>
            <a:pPr algn="just"/>
            <a:r>
              <a:rPr lang="lt-LT" altLang="lt-LT" sz="2400" smtClean="0"/>
              <a:t>Panevėžio miesto vietos veiklos grupės vietos plėtros strategijos vietos plėtros projektinių pasiūlymų vertinimo ir atrankos vidaus tvarkos aprašas su priedais;</a:t>
            </a:r>
          </a:p>
          <a:p>
            <a:pPr algn="just"/>
            <a:r>
              <a:rPr lang="lt-LT" altLang="lt-LT" sz="2400" smtClean="0"/>
              <a:t>Panevėžio miesto vietos veiklos grupės vietos plėtros strategija;</a:t>
            </a:r>
          </a:p>
          <a:p>
            <a:pPr algn="just"/>
            <a:r>
              <a:rPr lang="lt-LT" altLang="lt-LT" sz="2400" smtClean="0"/>
              <a:t>Vietos plėtros strategijų įgyvendinimo projektų finansavimo sąlygų aprašas su priedais (</a:t>
            </a:r>
            <a:r>
              <a:rPr lang="lt-LT" altLang="lt-LT" sz="2400" b="1" smtClean="0"/>
              <a:t>toliau – PFSA</a:t>
            </a:r>
            <a:r>
              <a:rPr lang="lt-LT" altLang="lt-LT" sz="2400" smtClean="0"/>
              <a:t>);</a:t>
            </a:r>
          </a:p>
          <a:p>
            <a:pPr algn="just"/>
            <a:r>
              <a:rPr lang="lt-LT" altLang="lt-LT" sz="2400" smtClean="0"/>
              <a:t>Projektų administravimo ir finansavimo taisyklės su priedais (</a:t>
            </a:r>
            <a:r>
              <a:rPr lang="lt-LT" altLang="lt-LT" sz="2400" b="1" smtClean="0"/>
              <a:t>toliau – Projektų taisyklės</a:t>
            </a:r>
            <a:r>
              <a:rPr lang="lt-LT" altLang="lt-LT" sz="2400" smtClean="0"/>
              <a:t>).</a:t>
            </a:r>
          </a:p>
          <a:p>
            <a:endParaRPr lang="lt-LT" altLang="lt-LT" smtClean="0"/>
          </a:p>
          <a:p>
            <a:endParaRPr lang="lt-LT" altLang="lt-LT" smtClean="0"/>
          </a:p>
          <a:p>
            <a:endParaRPr lang="lt-LT" altLang="lt-LT" smtClean="0"/>
          </a:p>
          <a:p>
            <a:endParaRPr lang="lt-LT" altLang="lt-LT" smtClean="0"/>
          </a:p>
        </p:txBody>
      </p:sp>
      <p:sp>
        <p:nvSpPr>
          <p:cNvPr id="3" name="Title 2"/>
          <p:cNvSpPr>
            <a:spLocks noGrp="1"/>
          </p:cNvSpPr>
          <p:nvPr>
            <p:ph type="title"/>
          </p:nvPr>
        </p:nvSpPr>
        <p:spPr>
          <a:xfrm>
            <a:off x="338855" y="0"/>
            <a:ext cx="8507288" cy="908720"/>
          </a:xfrm>
        </p:spPr>
        <p:txBody>
          <a:bodyPr/>
          <a:lstStyle/>
          <a:p>
            <a:pPr>
              <a:defRPr/>
            </a:pPr>
            <a:r>
              <a:rPr lang="en-US" dirty="0" err="1" smtClean="0"/>
              <a:t>Dokumentai</a:t>
            </a:r>
            <a:endParaRPr lang="lt-LT" dirty="0"/>
          </a:p>
        </p:txBody>
      </p:sp>
    </p:spTree>
    <p:extLst>
      <p:ext uri="{BB962C8B-B14F-4D97-AF65-F5344CB8AC3E}">
        <p14:creationId xmlns:p14="http://schemas.microsoft.com/office/powerpoint/2010/main" xmlns="" val="1988283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a:xfrm>
            <a:off x="457200" y="1341438"/>
            <a:ext cx="8229600" cy="4881562"/>
          </a:xfrm>
        </p:spPr>
        <p:txBody>
          <a:bodyPr/>
          <a:lstStyle/>
          <a:p>
            <a:pPr algn="just"/>
            <a:r>
              <a:rPr lang="lt-LT" altLang="lt-LT" sz="2400" b="1" dirty="0" smtClean="0"/>
              <a:t>I</a:t>
            </a:r>
            <a:r>
              <a:rPr lang="en-US" altLang="lt-LT" sz="2400" b="1" dirty="0" smtClean="0"/>
              <a:t>I</a:t>
            </a:r>
            <a:r>
              <a:rPr lang="lt-LT" altLang="lt-LT" sz="2400" b="1" dirty="0" smtClean="0"/>
              <a:t> TIKSLAS – </a:t>
            </a:r>
            <a:r>
              <a:rPr lang="lt-LT" sz="2400" b="1" dirty="0"/>
              <a:t>Gerinti darbingų gyventojų padėtį darbo rinkoje, sudarant palankias sąlygas verslo </a:t>
            </a:r>
            <a:r>
              <a:rPr lang="lt-LT" sz="2400" b="1" dirty="0" smtClean="0"/>
              <a:t>pradžiai</a:t>
            </a:r>
            <a:r>
              <a:rPr lang="en-US" sz="2400" b="1" dirty="0" smtClean="0"/>
              <a:t>.</a:t>
            </a:r>
          </a:p>
          <a:p>
            <a:pPr algn="just"/>
            <a:r>
              <a:rPr lang="en-US" altLang="lt-LT" sz="2400" b="1" dirty="0" smtClean="0"/>
              <a:t>2</a:t>
            </a:r>
            <a:r>
              <a:rPr lang="lt-LT" altLang="lt-LT" sz="2400" b="1" dirty="0" smtClean="0"/>
              <a:t>.</a:t>
            </a:r>
            <a:r>
              <a:rPr lang="en-US" altLang="lt-LT" sz="2400" b="1" dirty="0" smtClean="0"/>
              <a:t>2</a:t>
            </a:r>
            <a:r>
              <a:rPr lang="lt-LT" altLang="lt-LT" sz="2400" b="1" dirty="0" smtClean="0"/>
              <a:t>.Uždavinys. </a:t>
            </a:r>
            <a:r>
              <a:rPr lang="lt-LT" sz="2400" b="1" dirty="0"/>
              <a:t>Įgyvendinti darbingų gyventojų verslumui didinti skirtas neformalias </a:t>
            </a:r>
            <a:r>
              <a:rPr lang="lt-LT" sz="2400" b="1" dirty="0" smtClean="0"/>
              <a:t>iniciatyvas</a:t>
            </a:r>
            <a:r>
              <a:rPr lang="en-US" sz="2400" b="1" dirty="0" smtClean="0"/>
              <a:t>.</a:t>
            </a:r>
          </a:p>
          <a:p>
            <a:pPr algn="just"/>
            <a:r>
              <a:rPr lang="en-US" altLang="lt-LT" sz="2400" b="1" dirty="0" smtClean="0"/>
              <a:t>2</a:t>
            </a:r>
            <a:r>
              <a:rPr lang="lt-LT" altLang="lt-LT" sz="2400" b="1" dirty="0" smtClean="0"/>
              <a:t>.</a:t>
            </a:r>
            <a:r>
              <a:rPr lang="en-US" altLang="lt-LT" sz="2400" b="1" dirty="0" smtClean="0"/>
              <a:t>2</a:t>
            </a:r>
            <a:r>
              <a:rPr lang="lt-LT" altLang="lt-LT" sz="2400" b="1" dirty="0" smtClean="0"/>
              <a:t>.1. veiksmas. </a:t>
            </a:r>
            <a:r>
              <a:rPr lang="lt-LT" sz="2400" dirty="0"/>
              <a:t>Informavimo ir konsultavimo paslaugų teikimas, mokymų organizavimas darbingiems neaktyviems </a:t>
            </a:r>
            <a:r>
              <a:rPr lang="lt-LT" sz="2400" dirty="0" smtClean="0"/>
              <a:t>gyventojams</a:t>
            </a:r>
            <a:r>
              <a:rPr lang="en-US" sz="2400" dirty="0" smtClean="0"/>
              <a:t>.</a:t>
            </a:r>
          </a:p>
          <a:p>
            <a:pPr algn="just"/>
            <a:r>
              <a:rPr lang="en-US" altLang="lt-LT" sz="2400" b="1" dirty="0" smtClean="0"/>
              <a:t>2</a:t>
            </a:r>
            <a:r>
              <a:rPr lang="lt-LT" altLang="lt-LT" sz="2400" b="1" dirty="0" smtClean="0"/>
              <a:t>.</a:t>
            </a:r>
            <a:r>
              <a:rPr lang="en-US" altLang="lt-LT" sz="2400" b="1" dirty="0" smtClean="0"/>
              <a:t>2</a:t>
            </a:r>
            <a:r>
              <a:rPr lang="lt-LT" altLang="lt-LT" sz="2400" b="1" dirty="0" smtClean="0"/>
              <a:t>.2. veiksmas. </a:t>
            </a:r>
            <a:r>
              <a:rPr lang="lt-LT" sz="2400" dirty="0"/>
              <a:t>Darbinių įgūdžių darbo vietoje suteikimas darbingo amžiaus neaktyviems </a:t>
            </a:r>
            <a:r>
              <a:rPr lang="lt-LT" sz="2400" dirty="0" smtClean="0"/>
              <a:t>asmenims, </a:t>
            </a:r>
            <a:r>
              <a:rPr lang="lt-LT" sz="2400" dirty="0"/>
              <a:t>teikiant </a:t>
            </a:r>
            <a:r>
              <a:rPr lang="lt-LT" sz="2400" dirty="0" err="1"/>
              <a:t>mentorystės</a:t>
            </a:r>
            <a:r>
              <a:rPr lang="lt-LT" sz="2400" dirty="0"/>
              <a:t> </a:t>
            </a:r>
            <a:r>
              <a:rPr lang="lt-LT" sz="2400" dirty="0" smtClean="0"/>
              <a:t>paslaugas</a:t>
            </a:r>
            <a:r>
              <a:rPr lang="en-US" sz="2400" dirty="0" smtClean="0"/>
              <a:t>.</a:t>
            </a:r>
            <a:endParaRPr lang="lt-LT" altLang="lt-LT" sz="2400" dirty="0" smtClean="0"/>
          </a:p>
        </p:txBody>
      </p:sp>
      <p:sp>
        <p:nvSpPr>
          <p:cNvPr id="3" name="Title 2"/>
          <p:cNvSpPr>
            <a:spLocks noGrp="1"/>
          </p:cNvSpPr>
          <p:nvPr>
            <p:ph type="title"/>
          </p:nvPr>
        </p:nvSpPr>
        <p:spPr/>
        <p:txBody>
          <a:bodyPr/>
          <a:lstStyle/>
          <a:p>
            <a:pPr>
              <a:defRPr/>
            </a:pPr>
            <a:r>
              <a:rPr lang="lt-LT" dirty="0" smtClean="0"/>
              <a:t>Kvietimas (I)</a:t>
            </a:r>
            <a:endParaRPr lang="lt-L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a:xfrm>
            <a:off x="0" y="803275"/>
            <a:ext cx="9144000" cy="5449888"/>
          </a:xfrm>
        </p:spPr>
        <p:txBody>
          <a:bodyPr/>
          <a:lstStyle/>
          <a:p>
            <a:pPr algn="just"/>
            <a:r>
              <a:rPr lang="lt-LT" altLang="lt-LT" sz="2400" dirty="0" smtClean="0"/>
              <a:t>Projekto įgyvendinimo laikotarpis – </a:t>
            </a:r>
            <a:r>
              <a:rPr lang="lt-LT" sz="2400" dirty="0"/>
              <a:t>ne mažiau kaip 12 mėn. - ne daugiau kaip  24 mėn</a:t>
            </a:r>
            <a:r>
              <a:rPr lang="lt-LT" sz="2400" dirty="0" smtClean="0"/>
              <a:t>.</a:t>
            </a:r>
          </a:p>
          <a:p>
            <a:pPr algn="just"/>
            <a:endParaRPr lang="lt-LT" altLang="lt-LT" sz="1000" dirty="0" smtClean="0"/>
          </a:p>
          <a:p>
            <a:pPr marL="109537" indent="0" algn="just">
              <a:buNone/>
            </a:pPr>
            <a:r>
              <a:rPr lang="lt-LT" altLang="lt-LT" sz="2400" b="1" dirty="0" smtClean="0"/>
              <a:t>I</a:t>
            </a:r>
            <a:r>
              <a:rPr lang="en-US" altLang="lt-LT" sz="2400" b="1" dirty="0" smtClean="0"/>
              <a:t>I</a:t>
            </a:r>
            <a:r>
              <a:rPr lang="lt-LT" altLang="lt-LT" sz="2400" b="1" dirty="0" smtClean="0"/>
              <a:t> TIKSLAS. </a:t>
            </a:r>
            <a:r>
              <a:rPr lang="en-US" altLang="lt-LT" sz="2400" b="1" dirty="0" smtClean="0"/>
              <a:t>2</a:t>
            </a:r>
            <a:r>
              <a:rPr lang="lt-LT" altLang="lt-LT" sz="2400" b="1" dirty="0" smtClean="0"/>
              <a:t>.</a:t>
            </a:r>
            <a:r>
              <a:rPr lang="en-US" altLang="lt-LT" sz="2400" b="1" dirty="0" smtClean="0"/>
              <a:t>2</a:t>
            </a:r>
            <a:r>
              <a:rPr lang="lt-LT" altLang="lt-LT" sz="2400" b="1" dirty="0" smtClean="0"/>
              <a:t>. uždavinys. </a:t>
            </a:r>
          </a:p>
          <a:p>
            <a:pPr algn="just"/>
            <a:endParaRPr lang="lt-LT" altLang="lt-LT" sz="1000" b="1" dirty="0" smtClean="0"/>
          </a:p>
          <a:p>
            <a:pPr algn="just"/>
            <a:r>
              <a:rPr lang="en-US" altLang="lt-LT" sz="2200" b="1" dirty="0" smtClean="0"/>
              <a:t>2</a:t>
            </a:r>
            <a:r>
              <a:rPr lang="lt-LT" altLang="lt-LT" sz="2200" b="1" dirty="0" smtClean="0"/>
              <a:t>.</a:t>
            </a:r>
            <a:r>
              <a:rPr lang="en-US" altLang="lt-LT" sz="2200" b="1" dirty="0" smtClean="0"/>
              <a:t>2</a:t>
            </a:r>
            <a:r>
              <a:rPr lang="lt-LT" altLang="lt-LT" sz="2200" b="1" dirty="0" smtClean="0"/>
              <a:t>.1. veiksmas – </a:t>
            </a:r>
            <a:r>
              <a:rPr lang="lt-LT" altLang="lt-LT" sz="2200" dirty="0" smtClean="0"/>
              <a:t>didžiausia galima vienam projektui skirti finansavimo suma </a:t>
            </a:r>
            <a:r>
              <a:rPr lang="lt-LT" altLang="lt-LT" sz="2200" b="1" dirty="0" smtClean="0"/>
              <a:t>16170,00</a:t>
            </a:r>
            <a:r>
              <a:rPr lang="lt-LT" altLang="lt-LT" sz="2200" dirty="0" smtClean="0"/>
              <a:t> </a:t>
            </a:r>
            <a:r>
              <a:rPr lang="lt-LT" altLang="lt-LT" sz="2200" dirty="0" err="1" smtClean="0"/>
              <a:t>Eur</a:t>
            </a:r>
            <a:r>
              <a:rPr lang="lt-LT" altLang="lt-LT" sz="2200" dirty="0" smtClean="0"/>
              <a:t>. Nuosavas  indėlis ne mažiau- </a:t>
            </a:r>
            <a:r>
              <a:rPr lang="en-US" altLang="lt-LT" sz="2200" b="1" dirty="0" smtClean="0"/>
              <a:t>7,6 proc.</a:t>
            </a:r>
            <a:r>
              <a:rPr lang="lt-LT" altLang="lt-LT" sz="2200" dirty="0" smtClean="0"/>
              <a:t> Iš</a:t>
            </a:r>
            <a:r>
              <a:rPr lang="lt-LT" altLang="lt-LT" sz="2200" dirty="0"/>
              <a:t> viso numatyta skirti </a:t>
            </a:r>
            <a:r>
              <a:rPr lang="en-US" altLang="lt-LT" sz="2200" dirty="0"/>
              <a:t>32340,00</a:t>
            </a:r>
            <a:r>
              <a:rPr lang="lt-LT" altLang="lt-LT" sz="2200" dirty="0"/>
              <a:t> </a:t>
            </a:r>
            <a:r>
              <a:rPr lang="lt-LT" altLang="lt-LT" sz="2200" dirty="0" err="1"/>
              <a:t>Eur</a:t>
            </a:r>
            <a:r>
              <a:rPr lang="en-US" altLang="lt-LT" sz="2200" dirty="0"/>
              <a:t>.</a:t>
            </a:r>
            <a:r>
              <a:rPr lang="lt-LT" altLang="lt-LT" sz="2200" dirty="0"/>
              <a:t> finansavimo</a:t>
            </a:r>
            <a:r>
              <a:rPr lang="lt-LT" altLang="lt-LT" sz="2200" dirty="0" smtClean="0"/>
              <a:t>.</a:t>
            </a:r>
          </a:p>
          <a:p>
            <a:pPr marL="109537" indent="0" algn="just">
              <a:buNone/>
            </a:pPr>
            <a:endParaRPr lang="lt-LT" altLang="lt-LT" sz="2200" dirty="0"/>
          </a:p>
          <a:p>
            <a:pPr algn="just"/>
            <a:r>
              <a:rPr lang="en-US" altLang="lt-LT" sz="2200" b="1" dirty="0" smtClean="0"/>
              <a:t>2</a:t>
            </a:r>
            <a:r>
              <a:rPr lang="lt-LT" altLang="lt-LT" sz="2200" b="1" dirty="0" smtClean="0"/>
              <a:t>.</a:t>
            </a:r>
            <a:r>
              <a:rPr lang="en-US" altLang="lt-LT" sz="2200" b="1" dirty="0" smtClean="0"/>
              <a:t>2</a:t>
            </a:r>
            <a:r>
              <a:rPr lang="lt-LT" altLang="lt-LT" sz="2200" b="1" dirty="0" smtClean="0"/>
              <a:t>.2. veiksmas – </a:t>
            </a:r>
            <a:r>
              <a:rPr lang="lt-LT" altLang="lt-LT" sz="2200" dirty="0" smtClean="0"/>
              <a:t>didžiausia galima vienam projektui skirti finansavimo suma </a:t>
            </a:r>
            <a:r>
              <a:rPr lang="lt-LT" altLang="lt-LT" sz="2400" b="1" dirty="0" smtClean="0"/>
              <a:t>17</a:t>
            </a:r>
            <a:r>
              <a:rPr lang="en-US" altLang="lt-LT" sz="2400" b="1" dirty="0" smtClean="0"/>
              <a:t>000,00</a:t>
            </a:r>
            <a:r>
              <a:rPr lang="lt-LT" altLang="lt-LT" sz="2400" b="1" dirty="0" smtClean="0"/>
              <a:t> </a:t>
            </a:r>
            <a:r>
              <a:rPr lang="lt-LT" altLang="lt-LT" sz="2200" dirty="0" err="1" smtClean="0"/>
              <a:t>Eur</a:t>
            </a:r>
            <a:r>
              <a:rPr lang="lt-LT" altLang="lt-LT" sz="2200" i="1" dirty="0" smtClean="0"/>
              <a:t>. </a:t>
            </a:r>
            <a:r>
              <a:rPr lang="lt-LT" altLang="lt-LT" sz="2200" dirty="0" smtClean="0"/>
              <a:t>Nuosavas  indėlis ne mažiau – </a:t>
            </a:r>
            <a:r>
              <a:rPr lang="en-US" altLang="lt-LT" sz="2400" b="1" dirty="0" smtClean="0"/>
              <a:t>15 proc. </a:t>
            </a:r>
            <a:r>
              <a:rPr lang="lt-LT" altLang="lt-LT" sz="2200" dirty="0"/>
              <a:t>Iš viso numatyta skirti </a:t>
            </a:r>
            <a:r>
              <a:rPr lang="en-US" altLang="lt-LT" sz="2200" dirty="0"/>
              <a:t>3</a:t>
            </a:r>
            <a:r>
              <a:rPr lang="lt-LT" altLang="lt-LT" sz="2200" dirty="0"/>
              <a:t>400</a:t>
            </a:r>
            <a:r>
              <a:rPr lang="en-US" altLang="lt-LT" sz="2200" dirty="0"/>
              <a:t>0,00</a:t>
            </a:r>
            <a:r>
              <a:rPr lang="lt-LT" altLang="lt-LT" sz="2200" dirty="0"/>
              <a:t> </a:t>
            </a:r>
            <a:r>
              <a:rPr lang="lt-LT" altLang="lt-LT" sz="2200" dirty="0" err="1"/>
              <a:t>Eur</a:t>
            </a:r>
            <a:r>
              <a:rPr lang="en-US" altLang="lt-LT" sz="2200" dirty="0"/>
              <a:t>.</a:t>
            </a:r>
            <a:r>
              <a:rPr lang="lt-LT" altLang="lt-LT" sz="2200" dirty="0"/>
              <a:t> finansavimo.</a:t>
            </a:r>
          </a:p>
          <a:p>
            <a:pPr algn="just"/>
            <a:endParaRPr lang="lt-LT" altLang="lt-LT" sz="2400" dirty="0" smtClean="0"/>
          </a:p>
          <a:p>
            <a:pPr algn="just"/>
            <a:endParaRPr lang="lt-LT" altLang="lt-LT" sz="2400" dirty="0" smtClean="0"/>
          </a:p>
        </p:txBody>
      </p:sp>
      <p:sp>
        <p:nvSpPr>
          <p:cNvPr id="4" name="Rectangle 3"/>
          <p:cNvSpPr/>
          <p:nvPr/>
        </p:nvSpPr>
        <p:spPr>
          <a:xfrm>
            <a:off x="250825" y="7938"/>
            <a:ext cx="8234363" cy="646112"/>
          </a:xfrm>
          <a:prstGeom prst="rect">
            <a:avLst/>
          </a:prstGeom>
        </p:spPr>
        <p:txBody>
          <a:bodyPr>
            <a:spAutoFit/>
          </a:bodyPr>
          <a:lstStyle/>
          <a:p>
            <a:pPr>
              <a:defRPr/>
            </a:pPr>
            <a:r>
              <a:rPr lang="lt-LT" sz="3600" b="1" dirty="0">
                <a:solidFill>
                  <a:schemeClr val="tx2"/>
                </a:solidFill>
                <a:effectLst>
                  <a:outerShdw blurRad="31750" dist="25400" dir="5400000" algn="tl" rotWithShape="0">
                    <a:srgbClr val="000000">
                      <a:alpha val="25000"/>
                    </a:srgbClr>
                  </a:outerShdw>
                </a:effectLst>
                <a:latin typeface="+mj-lt"/>
                <a:ea typeface="+mj-ea"/>
                <a:cs typeface="+mj-cs"/>
              </a:rPr>
              <a:t>Kvietimas (II) </a:t>
            </a:r>
          </a:p>
        </p:txBody>
      </p:sp>
    </p:spTree>
    <p:extLst>
      <p:ext uri="{BB962C8B-B14F-4D97-AF65-F5344CB8AC3E}">
        <p14:creationId xmlns:p14="http://schemas.microsoft.com/office/powerpoint/2010/main" xmlns="" val="3862834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28625" y="385764"/>
            <a:ext cx="8229600" cy="642937"/>
          </a:xfrm>
        </p:spPr>
        <p:txBody>
          <a:bodyPr>
            <a:normAutofit fontScale="90000"/>
          </a:bodyPr>
          <a:lstStyle/>
          <a:p>
            <a:pPr algn="ctr">
              <a:defRPr/>
            </a:pPr>
            <a:r>
              <a:rPr lang="lt-LT" altLang="lt-LT" dirty="0" smtClean="0"/>
              <a:t>REMIAMOS VEIKLOS (I):</a:t>
            </a:r>
            <a:endParaRPr lang="lt-LT" altLang="lt-LT" sz="1600" dirty="0" smtClean="0"/>
          </a:p>
        </p:txBody>
      </p:sp>
      <p:sp>
        <p:nvSpPr>
          <p:cNvPr id="16387" name="Content Placeholder 2"/>
          <p:cNvSpPr>
            <a:spLocks noGrp="1"/>
          </p:cNvSpPr>
          <p:nvPr>
            <p:ph idx="1"/>
          </p:nvPr>
        </p:nvSpPr>
        <p:spPr>
          <a:xfrm>
            <a:off x="0" y="1339850"/>
            <a:ext cx="9144000" cy="4238625"/>
          </a:xfrm>
        </p:spPr>
        <p:txBody>
          <a:bodyPr/>
          <a:lstStyle/>
          <a:p>
            <a:pPr marL="109537" indent="0" algn="just">
              <a:buNone/>
            </a:pPr>
            <a:r>
              <a:rPr lang="en-US" altLang="lt-LT" sz="2400" b="1" dirty="0" smtClean="0"/>
              <a:t>2</a:t>
            </a:r>
            <a:r>
              <a:rPr lang="lt-LT" altLang="lt-LT" sz="2400" b="1" dirty="0" smtClean="0"/>
              <a:t>.</a:t>
            </a:r>
            <a:r>
              <a:rPr lang="en-US" altLang="lt-LT" sz="2400" b="1" dirty="0" smtClean="0"/>
              <a:t>2</a:t>
            </a:r>
            <a:r>
              <a:rPr lang="lt-LT" altLang="lt-LT" sz="2400" b="1" dirty="0" smtClean="0"/>
              <a:t>.1. veiksmas. </a:t>
            </a:r>
            <a:r>
              <a:rPr lang="lt-LT" sz="2400" b="1" dirty="0"/>
              <a:t>Informavimo ir konsultavimo paslaugų teikimas, mokymų organizavimas darbingiems neaktyviems gyventojams</a:t>
            </a:r>
            <a:r>
              <a:rPr lang="en-US" sz="2400" b="1" dirty="0" smtClean="0"/>
              <a:t>.</a:t>
            </a:r>
          </a:p>
          <a:p>
            <a:pPr marL="109537" indent="0" algn="just">
              <a:buNone/>
            </a:pPr>
            <a:endParaRPr lang="en-US" sz="1200" b="1" dirty="0"/>
          </a:p>
          <a:p>
            <a:pPr marL="450850" indent="-342900" algn="just"/>
            <a:r>
              <a:rPr lang="lt-LT" sz="2100" dirty="0" smtClean="0"/>
              <a:t>ekonomiškai </a:t>
            </a:r>
            <a:r>
              <a:rPr lang="lt-LT" sz="2100" dirty="0"/>
              <a:t>neaktyvių asmenų informavimas, konsultavimas, tarpininkavimas ar kita pagalba įdarbinant, įtraukiant į neformalųjį švietimą (įskaitant neformalųjį profesinį mokymą), praktikos atlikimą, visuomeninę ir (ar) kultūrinę veiklą (pvz., profesinis orientavimas, motyvavimas imtis aktyvios </a:t>
            </a:r>
            <a:r>
              <a:rPr lang="lt-LT" sz="2100" dirty="0" smtClean="0"/>
              <a:t>veiklos</a:t>
            </a:r>
            <a:r>
              <a:rPr lang="en-US" sz="2100" dirty="0" smtClean="0"/>
              <a:t>.</a:t>
            </a:r>
            <a:endParaRPr lang="en-US" sz="2100" dirty="0"/>
          </a:p>
          <a:p>
            <a:pPr marL="450850" indent="-342900" algn="just"/>
            <a:r>
              <a:rPr lang="lt-LT" sz="2100" dirty="0" smtClean="0"/>
              <a:t>ekonomiškai </a:t>
            </a:r>
            <a:r>
              <a:rPr lang="lt-LT" sz="2100" dirty="0"/>
              <a:t>neaktyvių asmenų neformalusis švietimas (taip pat neformalusis profesinis mokymas, organizuojamas </a:t>
            </a:r>
            <a:r>
              <a:rPr lang="lt-LT" sz="2100" dirty="0" smtClean="0"/>
              <a:t>pameistrystės </a:t>
            </a:r>
            <a:r>
              <a:rPr lang="lt-LT" sz="2100" dirty="0"/>
              <a:t>forma pagal pameistrystės darbo sutartį, sudarytą kartu su mokymo sutartimi dėl neformaliojo mokymo); </a:t>
            </a:r>
            <a:endParaRPr lang="en-US" sz="2100" dirty="0"/>
          </a:p>
          <a:p>
            <a:pPr marL="450850" indent="-342900" algn="just"/>
            <a:endParaRPr lang="lt-LT" altLang="lt-LT" sz="2000" i="1" dirty="0" smtClean="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0" y="1339850"/>
            <a:ext cx="9144000" cy="4238625"/>
          </a:xfrm>
        </p:spPr>
        <p:txBody>
          <a:bodyPr/>
          <a:lstStyle/>
          <a:p>
            <a:pPr marL="107950" indent="0" algn="just">
              <a:buNone/>
            </a:pPr>
            <a:r>
              <a:rPr lang="en-US" altLang="lt-LT" sz="2400" b="1" dirty="0" smtClean="0"/>
              <a:t>2</a:t>
            </a:r>
            <a:r>
              <a:rPr lang="lt-LT" altLang="lt-LT" sz="2400" b="1" dirty="0" smtClean="0"/>
              <a:t>.</a:t>
            </a:r>
            <a:r>
              <a:rPr lang="en-US" altLang="lt-LT" sz="2400" b="1" dirty="0" smtClean="0"/>
              <a:t>2</a:t>
            </a:r>
            <a:r>
              <a:rPr lang="lt-LT" altLang="lt-LT" sz="2400" b="1" dirty="0" smtClean="0"/>
              <a:t>.2.veiksmas. </a:t>
            </a:r>
            <a:r>
              <a:rPr lang="lt-LT" sz="2400" b="1" dirty="0"/>
              <a:t>Darbinių įgūdžių darbo vietoje suteikimas darbingo amžiaus neaktyviems </a:t>
            </a:r>
            <a:r>
              <a:rPr lang="lt-LT" sz="2400" b="1" dirty="0" smtClean="0"/>
              <a:t>asmenims, </a:t>
            </a:r>
            <a:r>
              <a:rPr lang="lt-LT" sz="2400" b="1" dirty="0"/>
              <a:t>teikiant </a:t>
            </a:r>
            <a:r>
              <a:rPr lang="lt-LT" sz="2400" b="1" dirty="0" err="1"/>
              <a:t>mentorystės</a:t>
            </a:r>
            <a:r>
              <a:rPr lang="lt-LT" sz="2400" b="1" dirty="0"/>
              <a:t> </a:t>
            </a:r>
            <a:r>
              <a:rPr lang="lt-LT" sz="2400" b="1" dirty="0" smtClean="0"/>
              <a:t>paslaugas</a:t>
            </a:r>
            <a:r>
              <a:rPr lang="en-US" sz="2400" b="1" dirty="0" smtClean="0"/>
              <a:t>.</a:t>
            </a:r>
          </a:p>
          <a:p>
            <a:pPr marL="107950" indent="0" algn="just">
              <a:buNone/>
            </a:pPr>
            <a:endParaRPr lang="lt-LT" altLang="lt-LT" sz="2400" dirty="0" smtClean="0"/>
          </a:p>
          <a:p>
            <a:pPr marL="450850" indent="-342900" algn="just"/>
            <a:r>
              <a:rPr lang="lt-LT" sz="2400" dirty="0"/>
              <a:t>ekonomiškai neaktyvių asmenų praktinių darbo įgūdžių įgijimas, ugdymas darbo vietoje pagal pameistrystės darbo sutartį nesudarius mokymo </a:t>
            </a:r>
            <a:r>
              <a:rPr lang="lt-LT" sz="2400" dirty="0" smtClean="0"/>
              <a:t>sutarties</a:t>
            </a:r>
            <a:r>
              <a:rPr lang="en-US" sz="2400" dirty="0" smtClean="0"/>
              <a:t>;</a:t>
            </a:r>
          </a:p>
          <a:p>
            <a:pPr marL="450850" indent="-342900" algn="just"/>
            <a:r>
              <a:rPr lang="lt-LT" sz="2400" dirty="0"/>
              <a:t>ekonomiškai neaktyvių asmenų praktinių įgūdžių įgijimas, ugdymas darbo vietoje pagal savanoriškos praktikos </a:t>
            </a:r>
            <a:r>
              <a:rPr lang="lt-LT" sz="2400" dirty="0" smtClean="0"/>
              <a:t>sutartį</a:t>
            </a:r>
            <a:r>
              <a:rPr lang="en-US" sz="2400" dirty="0"/>
              <a:t>.</a:t>
            </a:r>
            <a:endParaRPr lang="lt-LT" altLang="lt-LT" sz="2200" dirty="0" smtClean="0"/>
          </a:p>
        </p:txBody>
      </p:sp>
      <p:sp>
        <p:nvSpPr>
          <p:cNvPr id="18434" name="Title 1"/>
          <p:cNvSpPr>
            <a:spLocks noGrp="1"/>
          </p:cNvSpPr>
          <p:nvPr>
            <p:ph type="title"/>
          </p:nvPr>
        </p:nvSpPr>
        <p:spPr>
          <a:xfrm>
            <a:off x="428625" y="385764"/>
            <a:ext cx="8229600" cy="642937"/>
          </a:xfrm>
        </p:spPr>
        <p:txBody>
          <a:bodyPr>
            <a:normAutofit fontScale="90000"/>
          </a:bodyPr>
          <a:lstStyle/>
          <a:p>
            <a:pPr algn="ctr">
              <a:defRPr/>
            </a:pPr>
            <a:r>
              <a:rPr lang="lt-LT" altLang="lt-LT" dirty="0" smtClean="0"/>
              <a:t>REMIAMOS VEIKLOS (II):</a:t>
            </a:r>
            <a:endParaRPr lang="lt-LT" altLang="lt-LT" sz="1600" dirty="0" smtClean="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11427" y="116632"/>
            <a:ext cx="8229600" cy="642937"/>
          </a:xfrm>
        </p:spPr>
        <p:txBody>
          <a:bodyPr>
            <a:normAutofit/>
          </a:bodyPr>
          <a:lstStyle/>
          <a:p>
            <a:pPr>
              <a:defRPr/>
            </a:pPr>
            <a:r>
              <a:rPr lang="en-US" altLang="lt-LT" sz="3600" dirty="0" smtClean="0"/>
              <a:t>S</a:t>
            </a:r>
            <a:r>
              <a:rPr lang="lt-LT" altLang="lt-LT" sz="3600" dirty="0" smtClean="0"/>
              <a:t>ĄVOKOS (I)</a:t>
            </a:r>
            <a:endParaRPr lang="lt-LT" altLang="lt-LT" sz="1800" dirty="0" smtClean="0"/>
          </a:p>
        </p:txBody>
      </p:sp>
      <p:sp>
        <p:nvSpPr>
          <p:cNvPr id="4" name="Rectangle 3"/>
          <p:cNvSpPr/>
          <p:nvPr/>
        </p:nvSpPr>
        <p:spPr>
          <a:xfrm>
            <a:off x="0" y="976718"/>
            <a:ext cx="9121775" cy="5881282"/>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endParaRPr lang="lt-LT" sz="1600" b="1" dirty="0" smtClean="0"/>
          </a:p>
          <a:p>
            <a:endParaRPr lang="lt-LT" sz="1600" b="1" dirty="0"/>
          </a:p>
          <a:p>
            <a:pPr algn="just"/>
            <a:endParaRPr lang="lt-LT" sz="1600" b="1" dirty="0" smtClean="0"/>
          </a:p>
          <a:p>
            <a:pPr algn="just"/>
            <a:r>
              <a:rPr lang="lt-LT" b="1" dirty="0" smtClean="0"/>
              <a:t>Ekonomiškai </a:t>
            </a:r>
            <a:r>
              <a:rPr lang="lt-LT" b="1" dirty="0"/>
              <a:t>neaktyvus asmuo</a:t>
            </a:r>
            <a:r>
              <a:rPr lang="lt-LT" dirty="0"/>
              <a:t> – asmuo, kuris nėra teritorinėje darbo biržoje registruotas kaip bedarbio statusą ar sustabdytą bedarbio statusą turintis asmuo ir kuris atitinka visas šias sąlygas:</a:t>
            </a:r>
          </a:p>
          <a:p>
            <a:pPr marL="285750" indent="-285750" algn="just">
              <a:buFont typeface="Arial" panose="020B0604020202020204" pitchFamily="34" charset="0"/>
              <a:buChar char="•"/>
            </a:pPr>
            <a:r>
              <a:rPr lang="lt-LT" dirty="0" smtClean="0"/>
              <a:t>yra </a:t>
            </a:r>
            <a:r>
              <a:rPr lang="lt-LT" dirty="0"/>
              <a:t>darbingas;</a:t>
            </a:r>
          </a:p>
          <a:p>
            <a:pPr marL="285750" indent="-285750" algn="just">
              <a:buFont typeface="Arial" panose="020B0604020202020204" pitchFamily="34" charset="0"/>
              <a:buChar char="•"/>
            </a:pPr>
            <a:r>
              <a:rPr lang="lt-LT" dirty="0" smtClean="0"/>
              <a:t>nedirba </a:t>
            </a:r>
            <a:r>
              <a:rPr lang="lt-LT" dirty="0"/>
              <a:t>pagal darbo sutartis ir darbo santykiams prilygintų teisinių santykių pagrindu;</a:t>
            </a:r>
          </a:p>
          <a:p>
            <a:pPr marL="285750" indent="-285750" algn="just">
              <a:buFont typeface="Arial" panose="020B0604020202020204" pitchFamily="34" charset="0"/>
              <a:buChar char="•"/>
            </a:pPr>
            <a:r>
              <a:rPr lang="lt-LT" dirty="0" smtClean="0"/>
              <a:t>nesiverčia </a:t>
            </a:r>
            <a:r>
              <a:rPr lang="lt-LT" dirty="0"/>
              <a:t>individualia veikla; </a:t>
            </a:r>
          </a:p>
          <a:p>
            <a:pPr marL="285750" indent="-285750" algn="just">
              <a:buFont typeface="Arial" panose="020B0604020202020204" pitchFamily="34" charset="0"/>
              <a:buChar char="•"/>
            </a:pPr>
            <a:r>
              <a:rPr lang="lt-LT" dirty="0" smtClean="0"/>
              <a:t>neturi </a:t>
            </a:r>
            <a:r>
              <a:rPr lang="lt-LT" dirty="0"/>
              <a:t>ūkininko statuso ar nėra ūkininko partneris, ar žemės ūkio veiklos subjektas ir (arba) yra atostogose vaikui prižiūrėti (iki vaikui sukaks treji metai</a:t>
            </a:r>
            <a:r>
              <a:rPr lang="lt-LT" dirty="0" smtClean="0"/>
              <a:t>).</a:t>
            </a:r>
          </a:p>
          <a:p>
            <a:pPr marL="285750" indent="-285750" algn="just">
              <a:buFont typeface="Arial" panose="020B0604020202020204" pitchFamily="34" charset="0"/>
              <a:buChar char="•"/>
            </a:pPr>
            <a:endParaRPr lang="lt-LT" dirty="0"/>
          </a:p>
          <a:p>
            <a:pPr algn="just"/>
            <a:r>
              <a:rPr lang="lt-LT" b="1" dirty="0"/>
              <a:t>Darbingas asmuo </a:t>
            </a:r>
            <a:r>
              <a:rPr lang="lt-LT" dirty="0"/>
              <a:t>– asmuo, pagal Lietuvos Respublikos darbo kodeksą turintis visišką ar ribotą darbinį teisnumą ir veiksnumą (t. y. nuo 14 metų amžiaus), išskyrus asmenį, Lietuvos Respublikos neįgaliųjų socialinės integracijos įstatymo nustatyta tvarka pripažintą nedarbingu</a:t>
            </a:r>
            <a:r>
              <a:rPr lang="lt-LT" dirty="0" smtClean="0"/>
              <a:t>.</a:t>
            </a:r>
          </a:p>
          <a:p>
            <a:pPr algn="just"/>
            <a:endParaRPr lang="lt-LT" dirty="0"/>
          </a:p>
          <a:p>
            <a:pPr algn="just"/>
            <a:r>
              <a:rPr lang="lt-LT" b="1" dirty="0"/>
              <a:t>Bedarbis</a:t>
            </a:r>
            <a:r>
              <a:rPr lang="lt-LT" dirty="0"/>
              <a:t> – asmuo, įsiregistravęs teritorinėje darbo biržoje ir Lietuvos Respublikos užimtumo įstatyme nustatyta tvarka įgijęs bedarbio statusą arba turintis sustabdytą bedarbio statusą.</a:t>
            </a:r>
          </a:p>
          <a:p>
            <a:pPr marL="285750" indent="-285750">
              <a:buFont typeface="Arial" panose="020B0604020202020204" pitchFamily="34" charset="0"/>
              <a:buChar char="•"/>
            </a:pPr>
            <a:endParaRPr lang="lt-LT" sz="1600" dirty="0" smtClean="0"/>
          </a:p>
          <a:p>
            <a:pPr marL="285750" indent="-285750">
              <a:buFont typeface="Arial" panose="020B0604020202020204" pitchFamily="34" charset="0"/>
              <a:buChar char="•"/>
            </a:pPr>
            <a:endParaRPr lang="lt-LT" sz="1600" dirty="0"/>
          </a:p>
          <a:p>
            <a:pPr marL="285750" indent="-285750">
              <a:buFont typeface="Arial" panose="020B0604020202020204" pitchFamily="34" charset="0"/>
              <a:buChar char="•"/>
            </a:pPr>
            <a:endParaRPr lang="lt-LT" sz="1600" dirty="0"/>
          </a:p>
          <a:p>
            <a:pPr algn="just">
              <a:defRPr/>
            </a:pPr>
            <a:endParaRPr lang="lt-LT" sz="1600" dirty="0"/>
          </a:p>
        </p:txBody>
      </p:sp>
    </p:spTree>
    <p:extLst>
      <p:ext uri="{BB962C8B-B14F-4D97-AF65-F5344CB8AC3E}">
        <p14:creationId xmlns:p14="http://schemas.microsoft.com/office/powerpoint/2010/main" xmlns="" val="2993910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11427" y="116632"/>
            <a:ext cx="8229600" cy="642937"/>
          </a:xfrm>
        </p:spPr>
        <p:txBody>
          <a:bodyPr>
            <a:normAutofit/>
          </a:bodyPr>
          <a:lstStyle/>
          <a:p>
            <a:pPr>
              <a:defRPr/>
            </a:pPr>
            <a:r>
              <a:rPr lang="en-US" altLang="lt-LT" sz="3600" dirty="0" smtClean="0"/>
              <a:t>S</a:t>
            </a:r>
            <a:r>
              <a:rPr lang="lt-LT" altLang="lt-LT" sz="3600" dirty="0" smtClean="0"/>
              <a:t>ĄVOKOS (II)</a:t>
            </a:r>
            <a:endParaRPr lang="lt-LT" altLang="lt-LT" sz="1800" dirty="0" smtClean="0"/>
          </a:p>
        </p:txBody>
      </p:sp>
      <p:sp>
        <p:nvSpPr>
          <p:cNvPr id="4" name="Rectangle 3"/>
          <p:cNvSpPr/>
          <p:nvPr/>
        </p:nvSpPr>
        <p:spPr>
          <a:xfrm>
            <a:off x="0" y="976718"/>
            <a:ext cx="9121775" cy="5881282"/>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endParaRPr lang="lt-LT" sz="1600" b="1" dirty="0" smtClean="0"/>
          </a:p>
          <a:p>
            <a:pPr algn="just"/>
            <a:endParaRPr lang="lt-LT" sz="2000" b="1" dirty="0"/>
          </a:p>
          <a:p>
            <a:pPr algn="just"/>
            <a:r>
              <a:rPr lang="lt-LT" sz="2000" b="1" dirty="0"/>
              <a:t>Projekto veiklų dalyvius priimanti organizacija</a:t>
            </a:r>
            <a:r>
              <a:rPr lang="lt-LT" sz="2000" dirty="0"/>
              <a:t> – projekto vykdytojas ir (ar) partneris, kuriame (-</a:t>
            </a:r>
            <a:r>
              <a:rPr lang="lt-LT" sz="2000" dirty="0" err="1"/>
              <a:t>iuose</a:t>
            </a:r>
            <a:r>
              <a:rPr lang="lt-LT" sz="2000" dirty="0"/>
              <a:t>) projekto veiklų dalyvis </a:t>
            </a:r>
            <a:r>
              <a:rPr lang="lt-LT" sz="2000" dirty="0" smtClean="0"/>
              <a:t>įgyja </a:t>
            </a:r>
            <a:r>
              <a:rPr lang="lt-LT" sz="2000" dirty="0"/>
              <a:t>praktinių įgūdžių ir teorinių žinių dirbdamas ir mokydamasis pagal pameistrystės darbo sutartį, sudarytą kartu su mokymo sutartimi dėl neformaliojo mokymo, įgyja praktinių įgūdžių dirbdamas ir mokydamasis pagal  pameistrystės darbo sutartį nesudarius mokymo sutarties </a:t>
            </a:r>
            <a:r>
              <a:rPr lang="lt-LT" sz="2000" dirty="0" smtClean="0"/>
              <a:t>arba </a:t>
            </a:r>
            <a:r>
              <a:rPr lang="lt-LT" sz="2000" dirty="0"/>
              <a:t>projekto vykdytoju ir partneriu nesantis juridinis asmuo (ar juridinio asmens filialas, atstovybė), su kuriuo projekto vykdytojas ar partneris yra sudaręs išankstinį susitarimą dėl projekto veiklų dalyvio (-</a:t>
            </a:r>
            <a:r>
              <a:rPr lang="lt-LT" sz="2000" dirty="0" err="1"/>
              <a:t>ių</a:t>
            </a:r>
            <a:r>
              <a:rPr lang="lt-LT" sz="2000" dirty="0"/>
              <a:t>) praktinių įgūdžių įgijimo ir kuris </a:t>
            </a:r>
            <a:r>
              <a:rPr lang="lt-LT" sz="2000" dirty="0" smtClean="0"/>
              <a:t>yra darbdavys</a:t>
            </a:r>
            <a:r>
              <a:rPr lang="lt-LT" sz="2000" dirty="0"/>
              <a:t>, kuriame projekto veiklų dalyvis įgyja praktinių įgūdžių </a:t>
            </a:r>
            <a:r>
              <a:rPr lang="lt-LT" sz="2000" dirty="0" smtClean="0"/>
              <a:t>dirbdamas </a:t>
            </a:r>
            <a:r>
              <a:rPr lang="lt-LT" sz="2000" dirty="0"/>
              <a:t>ir mokydamasis pagal pameistrystės darbo sutartį nesudarius mokymo sutarties. </a:t>
            </a:r>
          </a:p>
          <a:p>
            <a:pPr marL="285750" indent="-285750">
              <a:buFont typeface="Arial" panose="020B0604020202020204" pitchFamily="34" charset="0"/>
              <a:buChar char="•"/>
            </a:pPr>
            <a:endParaRPr lang="lt-LT" sz="1600" dirty="0" smtClean="0"/>
          </a:p>
          <a:p>
            <a:pPr marL="285750" indent="-285750">
              <a:buFont typeface="Arial" panose="020B0604020202020204" pitchFamily="34" charset="0"/>
              <a:buChar char="•"/>
            </a:pPr>
            <a:endParaRPr lang="lt-LT" sz="1600" dirty="0"/>
          </a:p>
          <a:p>
            <a:pPr marL="285750" indent="-285750">
              <a:buFont typeface="Arial" panose="020B0604020202020204" pitchFamily="34" charset="0"/>
              <a:buChar char="•"/>
            </a:pPr>
            <a:endParaRPr lang="lt-LT" sz="1600" dirty="0"/>
          </a:p>
          <a:p>
            <a:pPr algn="just">
              <a:defRPr/>
            </a:pPr>
            <a:endParaRPr lang="lt-LT" sz="1600" dirty="0"/>
          </a:p>
        </p:txBody>
      </p:sp>
    </p:spTree>
    <p:extLst>
      <p:ext uri="{BB962C8B-B14F-4D97-AF65-F5344CB8AC3E}">
        <p14:creationId xmlns:p14="http://schemas.microsoft.com/office/powerpoint/2010/main" xmlns="" val="2550893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a:xfrm>
            <a:off x="179388" y="1196975"/>
            <a:ext cx="8964612" cy="4954588"/>
          </a:xfrm>
        </p:spPr>
        <p:txBody>
          <a:bodyPr/>
          <a:lstStyle/>
          <a:p>
            <a:pPr algn="just"/>
            <a:r>
              <a:rPr lang="lt-LT" sz="2400" b="1" dirty="0" smtClean="0"/>
              <a:t>II </a:t>
            </a:r>
            <a:r>
              <a:rPr lang="lt-LT" sz="2400" b="1" dirty="0"/>
              <a:t>TIKSLAS – Gerinti darbingų gyventojų padėtį darbo rinkoje, sudarant palankias sąlygas verslo pradžiai</a:t>
            </a:r>
            <a:r>
              <a:rPr lang="en-US" sz="2400" b="1" dirty="0" smtClean="0"/>
              <a:t>.</a:t>
            </a:r>
            <a:endParaRPr lang="lt-LT" sz="2400" b="1" dirty="0" smtClean="0"/>
          </a:p>
          <a:p>
            <a:pPr algn="just"/>
            <a:endParaRPr lang="en-US" sz="2400" b="1" dirty="0"/>
          </a:p>
          <a:p>
            <a:pPr algn="just">
              <a:defRPr/>
            </a:pPr>
            <a:r>
              <a:rPr lang="lt-LT" sz="2400" b="1" dirty="0" smtClean="0"/>
              <a:t>Planuojami </a:t>
            </a:r>
            <a:r>
              <a:rPr lang="lt-LT" sz="2400" b="1" dirty="0"/>
              <a:t>efekto rodikliai: </a:t>
            </a:r>
            <a:endParaRPr lang="lt-LT" sz="2400" dirty="0"/>
          </a:p>
          <a:p>
            <a:pPr lvl="1" algn="just">
              <a:defRPr/>
            </a:pPr>
            <a:r>
              <a:rPr lang="lt-LT" sz="2000" dirty="0"/>
              <a:t>2-E. Dirbančiųjų pagal individualią veiklą arba pažymą skaičius, tenkantis 1000 gyventojų 2016 m. – 50, siekiama reikšmė 2022 m. – 58</a:t>
            </a:r>
            <a:r>
              <a:rPr lang="lt-LT" sz="2000" dirty="0" smtClean="0"/>
              <a:t>.</a:t>
            </a:r>
          </a:p>
          <a:p>
            <a:pPr lvl="1" algn="just">
              <a:defRPr/>
            </a:pPr>
            <a:endParaRPr lang="lt-LT" sz="2000" dirty="0"/>
          </a:p>
          <a:p>
            <a:pPr algn="just">
              <a:defRPr/>
            </a:pPr>
            <a:r>
              <a:rPr lang="lt-LT" sz="2400" b="1" dirty="0"/>
              <a:t>Planuojami rezultato rodikliai:</a:t>
            </a:r>
            <a:endParaRPr lang="lt-LT" sz="2400" dirty="0"/>
          </a:p>
          <a:p>
            <a:pPr lvl="1" algn="just">
              <a:defRPr/>
            </a:pPr>
            <a:r>
              <a:rPr lang="lt-LT" sz="2000" dirty="0"/>
              <a:t>2-R-1. Naujai įsikūrę verslo subjektai tikslinėje teritorijoje, skaičius, 2016 m. – 0, siekiama reikšmė 2022 m. – 11.</a:t>
            </a:r>
          </a:p>
          <a:p>
            <a:pPr lvl="1" algn="just">
              <a:defRPr/>
            </a:pPr>
            <a:r>
              <a:rPr lang="lt-LT" sz="2000" dirty="0"/>
              <a:t>2-R-2. BIVP projektų veiklų </a:t>
            </a:r>
            <a:r>
              <a:rPr lang="lt-LT" sz="2000" dirty="0" smtClean="0"/>
              <a:t>dalyvių, </a:t>
            </a:r>
            <a:r>
              <a:rPr lang="lt-LT" sz="2000" dirty="0"/>
              <a:t>kurių padėtis darbo rinkoje pagerėjo praėjus 6 mėnesiams po dalyvavimo ESF veiklose, dalis, 2016 m. – 0, siekiama reikšmė 2022 m. – </a:t>
            </a:r>
            <a:r>
              <a:rPr lang="lt-LT" sz="2000" dirty="0" smtClean="0"/>
              <a:t>20.</a:t>
            </a:r>
            <a:endParaRPr lang="lt-LT" sz="2000" dirty="0"/>
          </a:p>
          <a:p>
            <a:pPr lvl="1" algn="just">
              <a:defRPr/>
            </a:pPr>
            <a:r>
              <a:rPr lang="lt-LT" sz="2000" dirty="0" smtClean="0"/>
              <a:t> </a:t>
            </a:r>
            <a:r>
              <a:rPr lang="lt-LT" sz="2200" dirty="0" smtClean="0"/>
              <a:t> </a:t>
            </a:r>
            <a:endParaRPr lang="lt-LT" sz="2200" dirty="0"/>
          </a:p>
        </p:txBody>
      </p:sp>
      <p:sp>
        <p:nvSpPr>
          <p:cNvPr id="3" name="Title 2"/>
          <p:cNvSpPr>
            <a:spLocks noGrp="1"/>
          </p:cNvSpPr>
          <p:nvPr>
            <p:ph type="title"/>
          </p:nvPr>
        </p:nvSpPr>
        <p:spPr>
          <a:xfrm>
            <a:off x="477788" y="125760"/>
            <a:ext cx="8229600" cy="710952"/>
          </a:xfrm>
        </p:spPr>
        <p:txBody>
          <a:bodyPr>
            <a:normAutofit fontScale="90000"/>
          </a:bodyPr>
          <a:lstStyle/>
          <a:p>
            <a:pPr>
              <a:defRPr/>
            </a:pPr>
            <a:r>
              <a:rPr lang="lt-LT" sz="3200" dirty="0"/>
              <a:t>Vietos plėtros strategijos </a:t>
            </a:r>
            <a:r>
              <a:rPr lang="lt-LT" sz="3200" dirty="0" smtClean="0"/>
              <a:t>paskelbto kvietimo planuojami </a:t>
            </a:r>
            <a:r>
              <a:rPr lang="lt-LT" sz="3200" dirty="0"/>
              <a:t>pasiekti </a:t>
            </a:r>
            <a:r>
              <a:rPr lang="lt-LT" sz="3200" dirty="0" smtClean="0"/>
              <a:t>rezultatai (I):</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a:xfrm>
            <a:off x="179388" y="1196975"/>
            <a:ext cx="8964612" cy="4954588"/>
          </a:xfrm>
        </p:spPr>
        <p:txBody>
          <a:bodyPr/>
          <a:lstStyle/>
          <a:p>
            <a:pPr marL="109537" indent="0" algn="just">
              <a:buNone/>
              <a:defRPr/>
            </a:pPr>
            <a:r>
              <a:rPr lang="lt-LT" altLang="lt-LT" sz="2400" b="1" dirty="0" smtClean="0"/>
              <a:t>2.2. Uždavinys. </a:t>
            </a:r>
            <a:r>
              <a:rPr lang="lt-LT" sz="2400" b="1" dirty="0"/>
              <a:t>Įgyvendinti darbingų gyventojų verslumui didinti skirtas neformalias iniciatyvas</a:t>
            </a:r>
            <a:r>
              <a:rPr lang="en-US" sz="2400" b="1" dirty="0"/>
              <a:t>.</a:t>
            </a:r>
          </a:p>
          <a:p>
            <a:pPr marL="109537" indent="0" algn="just">
              <a:buFont typeface="Wingdings 3" pitchFamily="18" charset="2"/>
              <a:buNone/>
              <a:defRPr/>
            </a:pPr>
            <a:r>
              <a:rPr lang="lt-LT" altLang="lt-LT" sz="2400" dirty="0" smtClean="0"/>
              <a:t>(prisidės prie 2-R-2 rezultato rodiklio pasiekimo).</a:t>
            </a:r>
          </a:p>
          <a:p>
            <a:pPr marL="109537" indent="0" algn="just">
              <a:buFont typeface="Wingdings 3" pitchFamily="18" charset="2"/>
              <a:buNone/>
              <a:defRPr/>
            </a:pPr>
            <a:endParaRPr lang="lt-LT" altLang="lt-LT" sz="2400" dirty="0" smtClean="0"/>
          </a:p>
          <a:p>
            <a:pPr algn="just">
              <a:defRPr/>
            </a:pPr>
            <a:r>
              <a:rPr lang="lt-LT" altLang="lt-LT" sz="2400" b="1" dirty="0" smtClean="0"/>
              <a:t>Planuojami produkto rodikliai: </a:t>
            </a:r>
            <a:endParaRPr lang="lt-LT" altLang="lt-LT" sz="2400" dirty="0" smtClean="0"/>
          </a:p>
          <a:p>
            <a:pPr lvl="1" algn="just">
              <a:defRPr/>
            </a:pPr>
            <a:r>
              <a:rPr lang="lt-LT" altLang="lt-LT" sz="2200" dirty="0"/>
              <a:t>2-P-3. </a:t>
            </a:r>
            <a:r>
              <a:rPr lang="lt-LT" sz="2200" dirty="0"/>
              <a:t>Projektų, kuriuos visiškai arba iš dalies įgyvendino socialiniai partneriai ar NVO, skaičius, </a:t>
            </a:r>
            <a:r>
              <a:rPr lang="lt-LT" altLang="lt-LT" sz="2200" dirty="0"/>
              <a:t>2015 m. – 0, siekiama reikšmė 2022 m. – 4 projektai.</a:t>
            </a:r>
          </a:p>
          <a:p>
            <a:pPr lvl="1" algn="just">
              <a:defRPr/>
            </a:pPr>
            <a:r>
              <a:rPr lang="lt-LT" sz="2200" dirty="0"/>
              <a:t>2-P-4. BIVP projektų veiklų dalyviai (įskaitant visas tikslines grupes), skaičius, </a:t>
            </a:r>
            <a:r>
              <a:rPr lang="lt-LT" altLang="lt-LT" sz="2200" dirty="0"/>
              <a:t>2015 m. – 0, siekiama reikšmė 2022 m. – 80 dalyvių.</a:t>
            </a:r>
          </a:p>
          <a:p>
            <a:pPr>
              <a:defRPr/>
            </a:pPr>
            <a:endParaRPr lang="lt-LT" altLang="lt-LT" sz="2000" dirty="0" smtClean="0"/>
          </a:p>
        </p:txBody>
      </p:sp>
      <p:sp>
        <p:nvSpPr>
          <p:cNvPr id="3" name="Title 2"/>
          <p:cNvSpPr>
            <a:spLocks noGrp="1"/>
          </p:cNvSpPr>
          <p:nvPr>
            <p:ph type="title"/>
          </p:nvPr>
        </p:nvSpPr>
        <p:spPr>
          <a:xfrm>
            <a:off x="477788" y="125760"/>
            <a:ext cx="8229600" cy="710952"/>
          </a:xfrm>
        </p:spPr>
        <p:txBody>
          <a:bodyPr>
            <a:normAutofit fontScale="90000"/>
          </a:bodyPr>
          <a:lstStyle/>
          <a:p>
            <a:pPr>
              <a:defRPr/>
            </a:pPr>
            <a:r>
              <a:rPr lang="lt-LT" sz="3200" dirty="0"/>
              <a:t>Vietos plėtros strategijos </a:t>
            </a:r>
            <a:r>
              <a:rPr lang="lt-LT" sz="3200" dirty="0" smtClean="0"/>
              <a:t>paskelbto kvietimo planuojami </a:t>
            </a:r>
            <a:r>
              <a:rPr lang="lt-LT" sz="3200" dirty="0"/>
              <a:t>pasiekti </a:t>
            </a:r>
            <a:r>
              <a:rPr lang="lt-LT" sz="3200" dirty="0" smtClean="0"/>
              <a:t>rezultatai (II):</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a:xfrm>
            <a:off x="0" y="836613"/>
            <a:ext cx="9144000" cy="4954587"/>
          </a:xfrm>
        </p:spPr>
        <p:txBody>
          <a:bodyPr/>
          <a:lstStyle/>
          <a:p>
            <a:pPr algn="just"/>
            <a:endParaRPr lang="lt-LT" altLang="lt-LT" sz="2300" b="1" dirty="0" smtClean="0"/>
          </a:p>
          <a:p>
            <a:pPr algn="just"/>
            <a:r>
              <a:rPr lang="lt-LT" altLang="lt-LT" sz="2300" b="1" dirty="0" smtClean="0"/>
              <a:t>2.2.1. veiksmas. </a:t>
            </a:r>
            <a:r>
              <a:rPr lang="lt-LT" sz="2300" b="1" dirty="0"/>
              <a:t>Informavimo ir konsultavimo paslaugų teikimas, mokymų organizavimas darbingiems neaktyviems gyventojams</a:t>
            </a:r>
            <a:r>
              <a:rPr lang="en-US" sz="2300" b="1" dirty="0" smtClean="0"/>
              <a:t>.</a:t>
            </a:r>
            <a:endParaRPr lang="lt-LT" sz="2300" b="1" dirty="0" smtClean="0"/>
          </a:p>
          <a:p>
            <a:pPr marL="109537" indent="0" algn="just">
              <a:buNone/>
            </a:pPr>
            <a:endParaRPr lang="en-US" sz="1200" b="1" dirty="0"/>
          </a:p>
          <a:p>
            <a:pPr lvl="1" algn="just"/>
            <a:r>
              <a:rPr lang="lt-LT" sz="2000" dirty="0"/>
              <a:t>Į verslumo ugdymo programas įtraukta ne mažiau kaip 40 darbingo amžiaus asmenų. </a:t>
            </a:r>
            <a:endParaRPr lang="lt-LT" sz="2000" dirty="0" smtClean="0"/>
          </a:p>
          <a:p>
            <a:pPr lvl="1" algn="just"/>
            <a:endParaRPr lang="lt-LT" altLang="lt-LT" sz="1200" b="1" dirty="0"/>
          </a:p>
          <a:p>
            <a:pPr marL="365125" lvl="1" indent="-255588" algn="just">
              <a:spcBef>
                <a:spcPts val="400"/>
              </a:spcBef>
              <a:buSzPct val="68000"/>
              <a:buFont typeface="Wingdings 3" pitchFamily="18" charset="2"/>
              <a:buChar char=""/>
            </a:pPr>
            <a:r>
              <a:rPr lang="lt-LT" altLang="lt-LT" b="1" dirty="0"/>
              <a:t>2.2.2. veiksmas. </a:t>
            </a:r>
            <a:r>
              <a:rPr lang="lt-LT" b="1" dirty="0"/>
              <a:t>Darbinių įgūdžių darbo vietoje suteikimas darbingo amžiaus neaktyviems asmenims, teikiant </a:t>
            </a:r>
            <a:r>
              <a:rPr lang="lt-LT" b="1" dirty="0" err="1"/>
              <a:t>mentorystės</a:t>
            </a:r>
            <a:r>
              <a:rPr lang="lt-LT" b="1" dirty="0"/>
              <a:t> paslaugas</a:t>
            </a:r>
            <a:r>
              <a:rPr lang="en-US" b="1" dirty="0" smtClean="0"/>
              <a:t>.</a:t>
            </a:r>
            <a:endParaRPr lang="lt-LT" b="1" dirty="0" smtClean="0"/>
          </a:p>
          <a:p>
            <a:pPr marL="365125" lvl="1" indent="-255588" algn="just">
              <a:spcBef>
                <a:spcPts val="400"/>
              </a:spcBef>
              <a:buSzPct val="68000"/>
              <a:buFont typeface="Wingdings 3" pitchFamily="18" charset="2"/>
              <a:buChar char=""/>
            </a:pPr>
            <a:endParaRPr lang="lt-LT" altLang="lt-LT" sz="1600" b="1" dirty="0"/>
          </a:p>
          <a:p>
            <a:pPr lvl="1" algn="just"/>
            <a:r>
              <a:rPr lang="lt-LT" sz="2000" dirty="0" smtClean="0"/>
              <a:t>Įtrauktos </a:t>
            </a:r>
            <a:r>
              <a:rPr lang="lt-LT" sz="2000" dirty="0"/>
              <a:t>ne mažiau 4 įmonės</a:t>
            </a:r>
            <a:r>
              <a:rPr lang="lt-LT" sz="2000" dirty="0" smtClean="0"/>
              <a:t>.</a:t>
            </a:r>
          </a:p>
          <a:p>
            <a:pPr lvl="1" algn="just"/>
            <a:r>
              <a:rPr lang="en-US" sz="2000" dirty="0" err="1"/>
              <a:t>Įmonės</a:t>
            </a:r>
            <a:r>
              <a:rPr lang="en-US" sz="2000" dirty="0"/>
              <a:t> </a:t>
            </a:r>
            <a:r>
              <a:rPr lang="en-US" sz="2000" dirty="0" err="1"/>
              <a:t>suteiks</a:t>
            </a:r>
            <a:r>
              <a:rPr lang="en-US" sz="2000" dirty="0"/>
              <a:t> </a:t>
            </a:r>
            <a:r>
              <a:rPr lang="en-US" sz="2000" dirty="0" err="1"/>
              <a:t>mentorystės</a:t>
            </a:r>
            <a:r>
              <a:rPr lang="en-US" sz="2000" dirty="0"/>
              <a:t> </a:t>
            </a:r>
            <a:r>
              <a:rPr lang="en-US" sz="2000" dirty="0" err="1"/>
              <a:t>paslaugas</a:t>
            </a:r>
            <a:r>
              <a:rPr lang="en-US" sz="2000" dirty="0"/>
              <a:t> 40 </a:t>
            </a:r>
            <a:r>
              <a:rPr lang="en-US" sz="2000" dirty="0" err="1"/>
              <a:t>darbingo</a:t>
            </a:r>
            <a:r>
              <a:rPr lang="en-US" sz="2000" dirty="0"/>
              <a:t> </a:t>
            </a:r>
            <a:r>
              <a:rPr lang="en-US" sz="2000" dirty="0" err="1"/>
              <a:t>amžiaus</a:t>
            </a:r>
            <a:r>
              <a:rPr lang="en-US" sz="2000" dirty="0"/>
              <a:t> </a:t>
            </a:r>
            <a:r>
              <a:rPr lang="en-US" sz="2000" dirty="0" err="1"/>
              <a:t>neaktyvių</a:t>
            </a:r>
            <a:r>
              <a:rPr lang="en-US" sz="2000" dirty="0"/>
              <a:t> </a:t>
            </a:r>
            <a:r>
              <a:rPr lang="en-US" sz="2000" dirty="0" err="1"/>
              <a:t>asmenų</a:t>
            </a:r>
            <a:r>
              <a:rPr lang="en-US" sz="2000" dirty="0"/>
              <a:t>.</a:t>
            </a:r>
            <a:endParaRPr lang="lt-LT" altLang="lt-LT" sz="2200" dirty="0" smtClean="0"/>
          </a:p>
        </p:txBody>
      </p:sp>
      <p:sp>
        <p:nvSpPr>
          <p:cNvPr id="3" name="Title 2"/>
          <p:cNvSpPr>
            <a:spLocks noGrp="1"/>
          </p:cNvSpPr>
          <p:nvPr>
            <p:ph type="title"/>
          </p:nvPr>
        </p:nvSpPr>
        <p:spPr>
          <a:xfrm>
            <a:off x="657300" y="116632"/>
            <a:ext cx="8486700" cy="710952"/>
          </a:xfrm>
        </p:spPr>
        <p:txBody>
          <a:bodyPr>
            <a:noAutofit/>
          </a:bodyPr>
          <a:lstStyle/>
          <a:p>
            <a:pPr>
              <a:defRPr/>
            </a:pPr>
            <a:r>
              <a:rPr lang="lt-LT" sz="2800" dirty="0"/>
              <a:t>Vietos plėtros strategijos </a:t>
            </a:r>
            <a:r>
              <a:rPr lang="lt-LT" sz="2800" dirty="0" smtClean="0"/>
              <a:t>paskelbto kvietimo planuojami </a:t>
            </a:r>
            <a:r>
              <a:rPr lang="lt-LT" sz="2800" dirty="0"/>
              <a:t>pasiekti </a:t>
            </a:r>
            <a:r>
              <a:rPr lang="lt-LT" sz="2800" dirty="0" smtClean="0"/>
              <a:t>rezultatai (III):</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95288" y="476672"/>
            <a:ext cx="8229600" cy="642937"/>
          </a:xfrm>
        </p:spPr>
        <p:txBody>
          <a:bodyPr>
            <a:normAutofit fontScale="90000"/>
          </a:bodyPr>
          <a:lstStyle/>
          <a:p>
            <a:pPr>
              <a:defRPr/>
            </a:pPr>
            <a:r>
              <a:rPr lang="lt-LT" altLang="lt-LT" dirty="0" smtClean="0"/>
              <a:t>TIKSLINĖS GRUPĖS: </a:t>
            </a:r>
            <a:r>
              <a:rPr lang="lt-LT" altLang="lt-LT" sz="1600" dirty="0" smtClean="0"/>
              <a:t>ekonomiškai neaktyvių asmenų užimtumui didinti skirtų iniciatyvų įgyvendinimas, siekiant pagerinti šių asmenų padėtį darbo rinkoje</a:t>
            </a:r>
          </a:p>
        </p:txBody>
      </p:sp>
      <p:sp>
        <p:nvSpPr>
          <p:cNvPr id="23555" name="Content Placeholder 2"/>
          <p:cNvSpPr>
            <a:spLocks noGrp="1"/>
          </p:cNvSpPr>
          <p:nvPr>
            <p:ph idx="1"/>
          </p:nvPr>
        </p:nvSpPr>
        <p:spPr>
          <a:xfrm>
            <a:off x="84821" y="1556792"/>
            <a:ext cx="8463855" cy="1899940"/>
          </a:xfrm>
        </p:spPr>
        <p:txBody>
          <a:bodyPr/>
          <a:lstStyle/>
          <a:p>
            <a:pPr lvl="1">
              <a:buFont typeface="Arial" charset="0"/>
              <a:buNone/>
            </a:pPr>
            <a:endParaRPr lang="lt-LT" altLang="lt-LT" dirty="0" smtClean="0"/>
          </a:p>
          <a:p>
            <a:pPr lvl="1">
              <a:buFont typeface="Arial" charset="0"/>
              <a:buNone/>
            </a:pPr>
            <a:r>
              <a:rPr lang="lt-LT" altLang="lt-LT" b="1" dirty="0" smtClean="0"/>
              <a:t>Darbingi gyventojai, kurie yra:</a:t>
            </a:r>
          </a:p>
          <a:p>
            <a:r>
              <a:rPr lang="lt-LT" altLang="lt-LT" sz="2000" dirty="0" smtClean="0"/>
              <a:t>ekonomiškai neaktyvūs asmenys;</a:t>
            </a:r>
          </a:p>
          <a:p>
            <a:endParaRPr lang="lt-LT" altLang="lt-LT" sz="2000" dirty="0" smtClean="0"/>
          </a:p>
        </p:txBody>
      </p:sp>
      <p:sp>
        <p:nvSpPr>
          <p:cNvPr id="6" name="Rectangle 3"/>
          <p:cNvSpPr/>
          <p:nvPr/>
        </p:nvSpPr>
        <p:spPr>
          <a:xfrm>
            <a:off x="62870" y="4625839"/>
            <a:ext cx="8901618" cy="10128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lt-LT" b="1" dirty="0"/>
              <a:t>NEFINANSUOJAMA</a:t>
            </a:r>
            <a:r>
              <a:rPr lang="en-US" altLang="lt-LT" b="1" dirty="0"/>
              <a:t>!</a:t>
            </a:r>
            <a:r>
              <a:rPr lang="lt-LT" b="1" dirty="0"/>
              <a:t> </a:t>
            </a:r>
          </a:p>
          <a:p>
            <a:pPr algn="ctr">
              <a:defRPr/>
            </a:pPr>
            <a:r>
              <a:rPr lang="lt-LT" sz="1600" dirty="0"/>
              <a:t>Teritorinėse darbo biržose bedarbiais registruotų asmenų profesinis mokymas ir darbo įgūdžių įgijimas, ugdymas darbo vietoje. </a:t>
            </a:r>
          </a:p>
        </p:txBody>
      </p:sp>
      <p:sp>
        <p:nvSpPr>
          <p:cNvPr id="5" name="Rectangle 3"/>
          <p:cNvSpPr/>
          <p:nvPr/>
        </p:nvSpPr>
        <p:spPr>
          <a:xfrm>
            <a:off x="84821" y="3232312"/>
            <a:ext cx="8879667" cy="117039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just"/>
            <a:r>
              <a:rPr lang="lt-LT" dirty="0" smtClean="0"/>
              <a:t>2.2.2 VEIKSMO ATVEJU, VYKDANT praktinių </a:t>
            </a:r>
            <a:r>
              <a:rPr lang="lt-LT" dirty="0"/>
              <a:t>įgūdžių </a:t>
            </a:r>
            <a:r>
              <a:rPr lang="lt-LT" dirty="0" smtClean="0"/>
              <a:t>įgijimą, ugdymą </a:t>
            </a:r>
            <a:r>
              <a:rPr lang="lt-LT" dirty="0"/>
              <a:t>darbo vietoje pagal savanoriškos praktikos </a:t>
            </a:r>
            <a:r>
              <a:rPr lang="lt-LT" dirty="0" smtClean="0"/>
              <a:t>sutartį, tikslinė grupė yra </a:t>
            </a:r>
            <a:r>
              <a:rPr lang="lt-LT" b="1" dirty="0"/>
              <a:t>ne vyresni nei 29 metų </a:t>
            </a:r>
            <a:r>
              <a:rPr lang="lt-LT" dirty="0"/>
              <a:t>darbingi </a:t>
            </a:r>
            <a:r>
              <a:rPr lang="lt-LT" dirty="0" smtClean="0"/>
              <a:t>gyventojai, </a:t>
            </a:r>
            <a:r>
              <a:rPr lang="lt-LT" dirty="0"/>
              <a:t>kurie </a:t>
            </a:r>
            <a:r>
              <a:rPr lang="lt-LT" dirty="0" smtClean="0"/>
              <a:t>yra </a:t>
            </a:r>
            <a:r>
              <a:rPr lang="lt-LT" dirty="0"/>
              <a:t>ekonomiškai neaktyvūs asmenys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28625" y="332656"/>
            <a:ext cx="8229600" cy="642937"/>
          </a:xfrm>
        </p:spPr>
        <p:txBody>
          <a:bodyPr>
            <a:normAutofit fontScale="90000"/>
          </a:bodyPr>
          <a:lstStyle/>
          <a:p>
            <a:pPr>
              <a:defRPr/>
            </a:pPr>
            <a:r>
              <a:rPr lang="lt-LT" altLang="lt-LT" dirty="0" smtClean="0"/>
              <a:t>NEFINANSUOJAMOS VEIKLOS:</a:t>
            </a:r>
          </a:p>
        </p:txBody>
      </p:sp>
      <p:sp>
        <p:nvSpPr>
          <p:cNvPr id="26627" name="Content Placeholder 2"/>
          <p:cNvSpPr>
            <a:spLocks noGrp="1"/>
          </p:cNvSpPr>
          <p:nvPr>
            <p:ph idx="1"/>
          </p:nvPr>
        </p:nvSpPr>
        <p:spPr>
          <a:xfrm>
            <a:off x="250824" y="1052736"/>
            <a:ext cx="8641655" cy="4968899"/>
          </a:xfrm>
        </p:spPr>
        <p:txBody>
          <a:bodyPr/>
          <a:lstStyle/>
          <a:p>
            <a:pPr algn="just"/>
            <a:r>
              <a:rPr lang="lt-LT" altLang="lt-LT" sz="1800" dirty="0" smtClean="0"/>
              <a:t>teritorinėse darbo biržose bedarbiais registruotų asmenų profesinis mokymas ir darbo įgūdžių įgijimas, ugdymas darbo vietoje;</a:t>
            </a:r>
          </a:p>
          <a:p>
            <a:pPr algn="just"/>
            <a:r>
              <a:rPr lang="lt-LT" sz="1800" dirty="0"/>
              <a:t>Švietimo mainų paramos fondo, Kvalifikacijų ir profesinio mokymo plėtros centro, Švietimo aprūpinimo centro ir Ugdymo plėtotės centro vykdomos neformaliojo švietimo veiklos</a:t>
            </a:r>
            <a:r>
              <a:rPr lang="lt-LT" sz="1800" dirty="0" smtClean="0"/>
              <a:t>;</a:t>
            </a:r>
          </a:p>
          <a:p>
            <a:pPr algn="just"/>
            <a:r>
              <a:rPr lang="lt-LT" altLang="lt-LT" sz="1800" dirty="0" smtClean="0"/>
              <a:t>NTAKD it. Įstaigų bei organizacijų vykdomos veiklos, skirtos </a:t>
            </a:r>
            <a:r>
              <a:rPr lang="lt-LT" sz="1800" dirty="0"/>
              <a:t>veiklos, skirtos padėti romų tautybės asmenims </a:t>
            </a:r>
            <a:r>
              <a:rPr lang="lt-LT" sz="1800" dirty="0" smtClean="0"/>
              <a:t>integruotis </a:t>
            </a:r>
            <a:r>
              <a:rPr lang="lt-LT" sz="1800" dirty="0"/>
              <a:t>į darbo rinką ir </a:t>
            </a:r>
            <a:r>
              <a:rPr lang="lt-LT" sz="1800" dirty="0" smtClean="0"/>
              <a:t>visuomenę;</a:t>
            </a:r>
          </a:p>
          <a:p>
            <a:pPr algn="just"/>
            <a:r>
              <a:rPr lang="lt-LT" altLang="lt-LT" sz="1800" dirty="0" smtClean="0"/>
              <a:t>SAM priemonių, finansuojamų ES struktūrinių fondų lėšomis, skirtų </a:t>
            </a:r>
            <a:r>
              <a:rPr lang="lt-LT" sz="1800" dirty="0"/>
              <a:t>informuoti, šviesti asmenis sveikatos išsaugojimo ir stiprinimo, ligų prevencijos bei kontrolės temomis, ugdyti sveiką gyvenseną, formuoti sveikatos raštingumo įgūdžius </a:t>
            </a:r>
            <a:r>
              <a:rPr lang="lt-LT" sz="1800" dirty="0" smtClean="0"/>
              <a:t>dalyviai;</a:t>
            </a:r>
            <a:endParaRPr lang="lt-LT" altLang="lt-LT" sz="1800" dirty="0" smtClean="0"/>
          </a:p>
          <a:p>
            <a:pPr algn="just"/>
            <a:r>
              <a:rPr lang="lt-LT" altLang="lt-LT" sz="1800" dirty="0" smtClean="0"/>
              <a:t>veiklos, kurios finansuojamos kitomis priemonėmis, išvardintomis PFSA;</a:t>
            </a:r>
          </a:p>
          <a:p>
            <a:pPr algn="just"/>
            <a:r>
              <a:rPr lang="lt-LT" altLang="lt-LT" sz="1800" dirty="0" smtClean="0"/>
              <a:t>paskolų, garantijų, dotacijų, pašalpų fiziniams ir juridiniams asmenims teikimas;</a:t>
            </a:r>
          </a:p>
          <a:p>
            <a:pPr algn="just"/>
            <a:r>
              <a:rPr lang="lt-LT" altLang="lt-LT" sz="1800" dirty="0" smtClean="0"/>
              <a:t>mokymas pagal formaliojo švietimo (įskaitant profesinio mokymo) ar studijų programas;</a:t>
            </a:r>
          </a:p>
          <a:p>
            <a:endParaRPr lang="lt-LT" altLang="lt-LT"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39750" y="327820"/>
            <a:ext cx="8229600" cy="642937"/>
          </a:xfrm>
        </p:spPr>
        <p:txBody>
          <a:bodyPr>
            <a:normAutofit fontScale="90000"/>
          </a:bodyPr>
          <a:lstStyle/>
          <a:p>
            <a:pPr>
              <a:defRPr/>
            </a:pPr>
            <a:r>
              <a:rPr lang="lt-LT" altLang="lt-LT" dirty="0" smtClean="0"/>
              <a:t>REIKALAVIMAI PAREIŠKĖJAMS</a:t>
            </a:r>
          </a:p>
        </p:txBody>
      </p:sp>
      <p:sp>
        <p:nvSpPr>
          <p:cNvPr id="27651" name="Content Placeholder 2"/>
          <p:cNvSpPr>
            <a:spLocks noGrp="1"/>
          </p:cNvSpPr>
          <p:nvPr>
            <p:ph idx="1"/>
          </p:nvPr>
        </p:nvSpPr>
        <p:spPr>
          <a:xfrm>
            <a:off x="506359" y="1412776"/>
            <a:ext cx="8229600" cy="1655763"/>
          </a:xfrm>
        </p:spPr>
        <p:txBody>
          <a:bodyPr/>
          <a:lstStyle/>
          <a:p>
            <a:pPr algn="just"/>
            <a:r>
              <a:rPr lang="lt-LT" altLang="lt-LT" sz="2400" dirty="0" smtClean="0"/>
              <a:t>viešieji ir privatūs juridiniai asmenys (ar jų filialai, atstovybės), kurių veiklos vykdymo vieta yra vietos plėtros strategijos įgyvendinimo teritorijoje, kurie veikia ne trumpiau nei 2 metus ir </a:t>
            </a:r>
            <a:r>
              <a:rPr lang="lt-LT" sz="2400" dirty="0" smtClean="0"/>
              <a:t>kurių </a:t>
            </a:r>
            <a:r>
              <a:rPr lang="lt-LT" sz="2400" dirty="0"/>
              <a:t>valdymo nekontroliuoja  Valstybė arba Savivaldybė</a:t>
            </a:r>
            <a:r>
              <a:rPr lang="lt-LT" sz="2400" dirty="0" smtClean="0"/>
              <a:t>.</a:t>
            </a:r>
          </a:p>
          <a:p>
            <a:pPr algn="just"/>
            <a:endParaRPr lang="lt-LT" sz="1400" dirty="0" smtClean="0"/>
          </a:p>
          <a:p>
            <a:pPr marL="109537" indent="0">
              <a:buNone/>
            </a:pPr>
            <a:endParaRPr lang="lt-LT" altLang="lt-LT" sz="2800" dirty="0" smtClean="0"/>
          </a:p>
        </p:txBody>
      </p:sp>
      <p:sp>
        <p:nvSpPr>
          <p:cNvPr id="10" name="Rounded Rectangle 9"/>
          <p:cNvSpPr/>
          <p:nvPr/>
        </p:nvSpPr>
        <p:spPr>
          <a:xfrm>
            <a:off x="0" y="4149080"/>
            <a:ext cx="9144000" cy="2060575"/>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lgn="just">
              <a:defRPr/>
            </a:pPr>
            <a:endParaRPr lang="lt-LT" dirty="0"/>
          </a:p>
          <a:p>
            <a:pPr algn="just">
              <a:defRPr/>
            </a:pPr>
            <a:endParaRPr lang="lt-LT" dirty="0"/>
          </a:p>
          <a:p>
            <a:pPr algn="ctr">
              <a:defRPr/>
            </a:pPr>
            <a:endParaRPr lang="lt-LT" dirty="0"/>
          </a:p>
          <a:p>
            <a:pPr algn="ctr">
              <a:defRPr/>
            </a:pPr>
            <a:r>
              <a:rPr lang="lt-LT" b="1" dirty="0"/>
              <a:t>IŠIMTIS</a:t>
            </a:r>
            <a:r>
              <a:rPr lang="en-US" b="1" dirty="0"/>
              <a:t>!</a:t>
            </a:r>
            <a:endParaRPr lang="lt-LT" b="1" dirty="0"/>
          </a:p>
          <a:p>
            <a:pPr algn="ctr">
              <a:defRPr/>
            </a:pPr>
            <a:endParaRPr lang="lt-LT" dirty="0"/>
          </a:p>
          <a:p>
            <a:pPr algn="just">
              <a:defRPr/>
            </a:pPr>
            <a:r>
              <a:rPr lang="lt-LT" dirty="0"/>
              <a:t>2 metų veiklos vykdymo reikalavimas netaikomas  miesto VVG ir biudžetinėms įstaigoms.</a:t>
            </a:r>
          </a:p>
          <a:p>
            <a:pPr algn="just">
              <a:defRPr/>
            </a:pPr>
            <a:endParaRPr lang="lt-LT" dirty="0"/>
          </a:p>
          <a:p>
            <a:pPr algn="just">
              <a:defRPr/>
            </a:pPr>
            <a:endParaRPr lang="lt-LT" dirty="0"/>
          </a:p>
          <a:p>
            <a:pPr algn="just">
              <a:defRPr/>
            </a:pPr>
            <a:endParaRPr lang="lt-LT" dirty="0"/>
          </a:p>
          <a:p>
            <a:pPr algn="just">
              <a:defRPr/>
            </a:pPr>
            <a:endParaRPr lang="lt-L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700" y="673100"/>
            <a:ext cx="9131300" cy="5314950"/>
          </a:xfrm>
        </p:spPr>
        <p:txBody>
          <a:bodyPr/>
          <a:lstStyle/>
          <a:p>
            <a:pPr marL="109537" indent="0" algn="just">
              <a:buFont typeface="Wingdings 3" panose="05040102010807070707" pitchFamily="18" charset="2"/>
              <a:buNone/>
              <a:defRPr/>
            </a:pPr>
            <a:endParaRPr lang="lt-LT" sz="1800" dirty="0" smtClean="0"/>
          </a:p>
          <a:p>
            <a:pPr marL="109537" indent="0" algn="just">
              <a:buFont typeface="Wingdings 3" panose="05040102010807070707" pitchFamily="18" charset="2"/>
              <a:buNone/>
              <a:defRPr/>
            </a:pPr>
            <a:endParaRPr lang="lt-LT" sz="1800" dirty="0"/>
          </a:p>
          <a:p>
            <a:pPr marL="109537" indent="0" algn="just">
              <a:buFont typeface="Wingdings 3" panose="05040102010807070707" pitchFamily="18" charset="2"/>
              <a:buNone/>
              <a:defRPr/>
            </a:pPr>
            <a:r>
              <a:rPr lang="lt-LT" sz="2400" dirty="0" smtClean="0"/>
              <a:t>Panevėžio VVG </a:t>
            </a:r>
            <a:r>
              <a:rPr lang="lt-LT" sz="2400" dirty="0"/>
              <a:t>vietos plėtros strategijos įgyvendinimo </a:t>
            </a:r>
            <a:r>
              <a:rPr lang="lt-LT" sz="2400" dirty="0" smtClean="0"/>
              <a:t>teritorija - </a:t>
            </a:r>
            <a:r>
              <a:rPr lang="lt-LT" sz="2400" dirty="0"/>
              <a:t>Panevėžio miesto tikslinė ir susietos teritorijos, kurios numatytos Panevėžio miesto integruotos teritorijos vystymo </a:t>
            </a:r>
            <a:r>
              <a:rPr lang="lt-LT" sz="2400" dirty="0" smtClean="0"/>
              <a:t>programoje</a:t>
            </a:r>
            <a:r>
              <a:rPr lang="ru-RU" sz="2400" dirty="0" smtClean="0"/>
              <a:t>*</a:t>
            </a:r>
            <a:r>
              <a:rPr lang="lt-LT" sz="2400" dirty="0" smtClean="0"/>
              <a:t>. </a:t>
            </a:r>
          </a:p>
          <a:p>
            <a:pPr marL="109537" indent="0" algn="just">
              <a:buFont typeface="Wingdings 3" panose="05040102010807070707" pitchFamily="18" charset="2"/>
              <a:buNone/>
              <a:defRPr/>
            </a:pPr>
            <a:endParaRPr lang="lt-LT" sz="2400" dirty="0"/>
          </a:p>
          <a:p>
            <a:pPr marL="109537" indent="0" algn="just">
              <a:buFont typeface="Wingdings 3" panose="05040102010807070707" pitchFamily="18" charset="2"/>
              <a:buNone/>
              <a:defRPr/>
            </a:pPr>
            <a:endParaRPr lang="lt-LT" sz="2400" dirty="0" smtClean="0"/>
          </a:p>
          <a:p>
            <a:pPr marL="109537" indent="0" algn="just">
              <a:buFont typeface="Wingdings 3" panose="05040102010807070707" pitchFamily="18" charset="2"/>
              <a:buNone/>
              <a:defRPr/>
            </a:pPr>
            <a:endParaRPr lang="lt-LT" sz="2400" dirty="0"/>
          </a:p>
          <a:p>
            <a:pPr marL="109537" indent="0" algn="just">
              <a:buFont typeface="Wingdings 3" panose="05040102010807070707" pitchFamily="18" charset="2"/>
              <a:buNone/>
              <a:defRPr/>
            </a:pPr>
            <a:endParaRPr lang="ru-RU" sz="2400" dirty="0" smtClean="0"/>
          </a:p>
          <a:p>
            <a:pPr marL="109537" indent="0" algn="just">
              <a:buFont typeface="Wingdings 3" panose="05040102010807070707" pitchFamily="18" charset="2"/>
              <a:buNone/>
              <a:defRPr/>
            </a:pPr>
            <a:r>
              <a:rPr lang="ru-RU" sz="1800" i="1" dirty="0" smtClean="0"/>
              <a:t>*</a:t>
            </a:r>
            <a:r>
              <a:rPr lang="lt-LT" sz="1800" i="1" dirty="0" smtClean="0"/>
              <a:t>Panevėžio </a:t>
            </a:r>
            <a:r>
              <a:rPr lang="lt-LT" sz="1800" i="1" dirty="0"/>
              <a:t>miesto integruota teritorijos vystymo programa, patvirtinta LR vidaus reikalų ministro </a:t>
            </a:r>
            <a:r>
              <a:rPr lang="lt-LT" sz="1800" i="1" dirty="0" smtClean="0"/>
              <a:t>2016-02-19</a:t>
            </a:r>
            <a:r>
              <a:rPr lang="ru-RU" sz="1800" i="1" dirty="0" smtClean="0"/>
              <a:t> </a:t>
            </a:r>
            <a:r>
              <a:rPr lang="lt-LT" sz="1800" i="1" dirty="0" smtClean="0"/>
              <a:t>d.</a:t>
            </a:r>
            <a:r>
              <a:rPr lang="ru-RU" sz="1800" i="1" dirty="0" smtClean="0"/>
              <a:t> </a:t>
            </a:r>
            <a:r>
              <a:rPr lang="lt-LT" sz="1800" i="1" dirty="0" smtClean="0"/>
              <a:t>įsakymu Nr.1V-122</a:t>
            </a:r>
            <a:r>
              <a:rPr lang="en-US" sz="1800" i="1" dirty="0"/>
              <a:t>.</a:t>
            </a:r>
            <a:endParaRPr lang="lt-LT" sz="1800" i="1" dirty="0"/>
          </a:p>
          <a:p>
            <a:pPr algn="just">
              <a:defRPr/>
            </a:pPr>
            <a:endParaRPr lang="lt-LT" sz="1600" dirty="0"/>
          </a:p>
        </p:txBody>
      </p:sp>
      <p:sp>
        <p:nvSpPr>
          <p:cNvPr id="3" name="Title 2"/>
          <p:cNvSpPr>
            <a:spLocks noGrp="1"/>
          </p:cNvSpPr>
          <p:nvPr>
            <p:ph type="title"/>
          </p:nvPr>
        </p:nvSpPr>
        <p:spPr>
          <a:xfrm>
            <a:off x="12700" y="188640"/>
            <a:ext cx="9144000" cy="692696"/>
          </a:xfrm>
        </p:spPr>
        <p:txBody>
          <a:bodyPr>
            <a:noAutofit/>
          </a:bodyPr>
          <a:lstStyle/>
          <a:p>
            <a:pPr>
              <a:defRPr/>
            </a:pPr>
            <a:r>
              <a:rPr lang="lt-LT" altLang="lt-LT" sz="2800" dirty="0"/>
              <a:t>Vietos plėtros strategijos įgyvendinimo </a:t>
            </a:r>
            <a:r>
              <a:rPr lang="lt-LT" altLang="lt-LT" sz="2800" dirty="0" smtClean="0"/>
              <a:t>teritorija (I)</a:t>
            </a:r>
            <a:endParaRPr lang="lt-LT" sz="2800" dirty="0"/>
          </a:p>
        </p:txBody>
      </p:sp>
      <p:sp>
        <p:nvSpPr>
          <p:cNvPr id="4" name="Rectangle 3"/>
          <p:cNvSpPr/>
          <p:nvPr/>
        </p:nvSpPr>
        <p:spPr>
          <a:xfrm>
            <a:off x="0" y="5522913"/>
            <a:ext cx="9144000" cy="1335087"/>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just">
              <a:defRPr/>
            </a:pPr>
            <a:r>
              <a:rPr lang="lt-LT" altLang="lt-LT" sz="2000" b="1" dirty="0">
                <a:latin typeface="Arial" panose="020B0604020202020204" pitchFamily="34" charset="0"/>
              </a:rPr>
              <a:t>Vietos plėtros strategijos įgyvendinimo teritorija</a:t>
            </a:r>
            <a:r>
              <a:rPr lang="lt-LT" altLang="lt-LT" sz="2000" dirty="0">
                <a:latin typeface="Arial" panose="020B0604020202020204" pitchFamily="34" charset="0"/>
              </a:rPr>
              <a:t> – vietos plėtros strategijoje, kuriai įgyvendinti skirtas projektas, apibrėžta teritorija, kurioje numatyta įgyvendinti vietos plėtros strategiją.</a:t>
            </a:r>
          </a:p>
        </p:txBody>
      </p:sp>
    </p:spTree>
    <p:extLst>
      <p:ext uri="{BB962C8B-B14F-4D97-AF65-F5344CB8AC3E}">
        <p14:creationId xmlns:p14="http://schemas.microsoft.com/office/powerpoint/2010/main" xmlns="" val="15180432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Content Placeholder 4"/>
          <p:cNvPicPr>
            <a:picLocks noGrp="1" noChangeAspect="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0" y="0"/>
            <a:ext cx="9144000" cy="6858000"/>
          </a:xfrm>
        </p:spPr>
      </p:pic>
    </p:spTree>
    <p:extLst>
      <p:ext uri="{BB962C8B-B14F-4D97-AF65-F5344CB8AC3E}">
        <p14:creationId xmlns:p14="http://schemas.microsoft.com/office/powerpoint/2010/main" xmlns="" val="1746960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700" y="673100"/>
            <a:ext cx="9131300" cy="5314950"/>
          </a:xfrm>
        </p:spPr>
        <p:txBody>
          <a:bodyPr/>
          <a:lstStyle/>
          <a:p>
            <a:pPr marL="109537" indent="0" algn="just">
              <a:buFont typeface="Wingdings 3" panose="05040102010807070707" pitchFamily="18" charset="2"/>
              <a:buNone/>
              <a:defRPr/>
            </a:pPr>
            <a:r>
              <a:rPr lang="lt-LT" sz="1800" b="1" i="1" dirty="0" smtClean="0"/>
              <a:t>Tikslinė </a:t>
            </a:r>
            <a:r>
              <a:rPr lang="lt-LT" sz="1800" b="1" i="1" dirty="0"/>
              <a:t>teritorija:</a:t>
            </a:r>
            <a:r>
              <a:rPr lang="lt-LT" sz="1800" dirty="0"/>
              <a:t> apima besiribojančias iš abiejų Nevėžio upės pusių dalis, kurios prasideda miesto rytinėje dalyje, besiribojančioje su </a:t>
            </a:r>
            <a:r>
              <a:rPr lang="lt-LT" sz="1800" dirty="0" err="1"/>
              <a:t>Dembavos</a:t>
            </a:r>
            <a:r>
              <a:rPr lang="lt-LT" sz="1800" dirty="0"/>
              <a:t> gyvenviete, o žvelgiant į vakarus- užsibaigia Vakarinės (buvusi-</a:t>
            </a:r>
            <a:r>
              <a:rPr lang="lt-LT" sz="1800" dirty="0" err="1"/>
              <a:t>Savitiškio</a:t>
            </a:r>
            <a:r>
              <a:rPr lang="lt-LT" sz="1800" dirty="0"/>
              <a:t>) ir Janonio gatvių sankirtoje. Teritorijos šiaurinė dalis apima dalį pramoninės miesto teritorijos, t</a:t>
            </a:r>
            <a:r>
              <a:rPr lang="lt-LT" sz="1800" dirty="0" smtClean="0"/>
              <a:t>.</a:t>
            </a:r>
            <a:r>
              <a:rPr lang="en-US" sz="1800" dirty="0" smtClean="0"/>
              <a:t> </a:t>
            </a:r>
            <a:r>
              <a:rPr lang="lt-LT" sz="1800" dirty="0" smtClean="0"/>
              <a:t>y</a:t>
            </a:r>
            <a:r>
              <a:rPr lang="lt-LT" sz="1800" dirty="0"/>
              <a:t>. Janonio gatvę, Marijonų gatvę, o iš pietų pusės –atrinkta tikslinė teritorija ribojasi su Aukštaičių, Nemuno ir Klaipėdos gatvėmis. Panevėžio miesto taryba yra patvirtinusi Panevėžio tikslinę teritoriją, kuri apima 926 ha, joje preliminariai gyvena 42 tūkstančiai gyventojų. Šiaurinėje šios teritorijos dalyje – pramonės plotai, centre – viešosios įstaigos, parkai, pietinėje – gyvenamieji mikrorajonai. </a:t>
            </a:r>
            <a:endParaRPr lang="en-US" sz="1800" dirty="0" smtClean="0"/>
          </a:p>
          <a:p>
            <a:pPr marL="109537" indent="0" algn="just">
              <a:buFont typeface="Wingdings 3" panose="05040102010807070707" pitchFamily="18" charset="2"/>
              <a:buNone/>
              <a:defRPr/>
            </a:pPr>
            <a:endParaRPr lang="lt-LT" sz="600" dirty="0"/>
          </a:p>
          <a:p>
            <a:pPr marL="109537" indent="0" algn="just">
              <a:buFont typeface="Wingdings 3" panose="05040102010807070707" pitchFamily="18" charset="2"/>
              <a:buNone/>
              <a:defRPr/>
            </a:pPr>
            <a:r>
              <a:rPr lang="lt-LT" sz="1800" b="1" i="1" dirty="0"/>
              <a:t>Susieta teritorija:</a:t>
            </a:r>
          </a:p>
          <a:p>
            <a:pPr algn="just">
              <a:defRPr/>
            </a:pPr>
            <a:r>
              <a:rPr lang="lt-LT" sz="1800" dirty="0"/>
              <a:t>Panevėžio laisvoji ekonominė zona (Panevėžio LEZ).  Šioje 47 ha. ploto teritorijoje paruošta infrastruktūra leidžia įsikurti naujoms įmonėms, sukursiančioms iki 2000 darbo vietų.</a:t>
            </a:r>
          </a:p>
          <a:p>
            <a:pPr algn="just">
              <a:defRPr/>
            </a:pPr>
            <a:r>
              <a:rPr lang="lt-LT" sz="1800" dirty="0"/>
              <a:t>Kauno technologijos universiteto Panevėžio technologijų ir verslo fakulteto teritorija, adresu Nemuno g. 33, Panevėžys, apimanti 2,36 ha. Nuoroda į teritoriją: </a:t>
            </a:r>
            <a:r>
              <a:rPr lang="lt-LT" sz="1800" dirty="0">
                <a:hlinkClick r:id="rId2"/>
              </a:rPr>
              <a:t>http://www.panevezys.lt/lt/veiklos-sritys/investicijos/es-parama/panevezio-miesto-integruotos-teritorijos.html</a:t>
            </a:r>
            <a:r>
              <a:rPr lang="lt-LT" sz="1800" dirty="0"/>
              <a:t>;</a:t>
            </a:r>
          </a:p>
          <a:p>
            <a:pPr algn="just">
              <a:defRPr/>
            </a:pPr>
            <a:endParaRPr lang="lt-LT" sz="1600" dirty="0"/>
          </a:p>
        </p:txBody>
      </p:sp>
      <p:sp>
        <p:nvSpPr>
          <p:cNvPr id="3" name="Title 2"/>
          <p:cNvSpPr>
            <a:spLocks noGrp="1"/>
          </p:cNvSpPr>
          <p:nvPr>
            <p:ph type="title"/>
          </p:nvPr>
        </p:nvSpPr>
        <p:spPr>
          <a:xfrm>
            <a:off x="0" y="0"/>
            <a:ext cx="9144000" cy="692696"/>
          </a:xfrm>
        </p:spPr>
        <p:txBody>
          <a:bodyPr>
            <a:noAutofit/>
          </a:bodyPr>
          <a:lstStyle/>
          <a:p>
            <a:pPr>
              <a:defRPr/>
            </a:pPr>
            <a:r>
              <a:rPr lang="lt-LT" altLang="lt-LT" sz="2800" dirty="0"/>
              <a:t>Vietos plėtros strategijos įgyvendinimo </a:t>
            </a:r>
            <a:r>
              <a:rPr lang="lt-LT" altLang="lt-LT" sz="2800" dirty="0" smtClean="0"/>
              <a:t>teritorija (II)</a:t>
            </a:r>
            <a:endParaRPr lang="lt-LT" sz="2800" dirty="0"/>
          </a:p>
        </p:txBody>
      </p:sp>
    </p:spTree>
    <p:extLst>
      <p:ext uri="{BB962C8B-B14F-4D97-AF65-F5344CB8AC3E}">
        <p14:creationId xmlns:p14="http://schemas.microsoft.com/office/powerpoint/2010/main" xmlns="" val="35590636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92694" y="371476"/>
            <a:ext cx="8229600" cy="642938"/>
          </a:xfrm>
        </p:spPr>
        <p:txBody>
          <a:bodyPr>
            <a:normAutofit fontScale="90000"/>
          </a:bodyPr>
          <a:lstStyle/>
          <a:p>
            <a:pPr>
              <a:defRPr/>
            </a:pPr>
            <a:r>
              <a:rPr lang="en-US" altLang="lt-LT" dirty="0" smtClean="0"/>
              <a:t>REIKALAVIMAI PARTNERIAMS </a:t>
            </a:r>
            <a:endParaRPr lang="lt-LT" altLang="lt-LT" dirty="0" smtClean="0"/>
          </a:p>
        </p:txBody>
      </p:sp>
      <p:sp>
        <p:nvSpPr>
          <p:cNvPr id="29699" name="Content Placeholder 2"/>
          <p:cNvSpPr>
            <a:spLocks noGrp="1"/>
          </p:cNvSpPr>
          <p:nvPr>
            <p:ph idx="1"/>
          </p:nvPr>
        </p:nvSpPr>
        <p:spPr>
          <a:xfrm>
            <a:off x="357188" y="1557338"/>
            <a:ext cx="8229600" cy="2808287"/>
          </a:xfrm>
        </p:spPr>
        <p:txBody>
          <a:bodyPr/>
          <a:lstStyle/>
          <a:p>
            <a:pPr algn="just"/>
            <a:r>
              <a:rPr lang="lt-LT" altLang="lt-LT" sz="2000" dirty="0" smtClean="0"/>
              <a:t>v</a:t>
            </a:r>
            <a:r>
              <a:rPr lang="en-US" altLang="lt-LT" sz="2000" dirty="0" err="1" smtClean="0"/>
              <a:t>ie</a:t>
            </a:r>
            <a:r>
              <a:rPr lang="lt-LT" altLang="lt-LT" sz="2000" dirty="0" smtClean="0"/>
              <a:t>šieji ir privatūs juridiniai asmenys (ar jų filialai, atstovybės), kurių veiklos vykdymo vieta yra vietos plėtros strategijos įgyvendinimo teritorijoje ar besiribojančioje teritorijoje;</a:t>
            </a:r>
          </a:p>
          <a:p>
            <a:pPr algn="just"/>
            <a:r>
              <a:rPr lang="lt-LT" altLang="lt-LT" sz="2000" dirty="0" smtClean="0"/>
              <a:t>savivaldybės, kurios teritorijoje įgyvendinama vietos plėtros strategija, administracija;</a:t>
            </a:r>
          </a:p>
          <a:p>
            <a:pPr algn="just"/>
            <a:r>
              <a:rPr lang="lt-LT" altLang="lt-LT" sz="2000" dirty="0" smtClean="0"/>
              <a:t>savivaldybės, kurios teritorija ribojasi su teritorija tos savivaldybės, kurioje įgyvendinama vietos plėtros strategija, administracija.</a:t>
            </a:r>
          </a:p>
          <a:p>
            <a:endParaRPr lang="lt-LT" altLang="lt-LT" sz="2400" dirty="0" smtClean="0"/>
          </a:p>
        </p:txBody>
      </p:sp>
      <p:sp>
        <p:nvSpPr>
          <p:cNvPr id="6" name="Rectangle 3"/>
          <p:cNvSpPr/>
          <p:nvPr/>
        </p:nvSpPr>
        <p:spPr>
          <a:xfrm>
            <a:off x="0" y="4437063"/>
            <a:ext cx="8745538" cy="20161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just">
              <a:buFont typeface="Arial" panose="020B0604020202020204" pitchFamily="34" charset="0"/>
              <a:buNone/>
              <a:defRPr/>
            </a:pPr>
            <a:r>
              <a:rPr lang="lt-LT" altLang="lt-LT" b="1" dirty="0"/>
              <a:t>DĖMESIO: </a:t>
            </a:r>
            <a:r>
              <a:rPr lang="lt-LT" altLang="lt-LT" dirty="0"/>
              <a:t>Partneriais (ir pareiškėjais) negali būti tie juridiniai asmenys, </a:t>
            </a:r>
            <a:r>
              <a:rPr lang="lt-LT" altLang="lt-LT" dirty="0" smtClean="0"/>
              <a:t>kuriems, </a:t>
            </a:r>
            <a:r>
              <a:rPr lang="lt-LT" altLang="lt-LT" dirty="0"/>
              <a:t>kaip jauno verslo subjektams, projekto įgyvendinimo metu bus teikiama pagalba verslo pradžiai.</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01720" y="7430"/>
            <a:ext cx="8597244" cy="647700"/>
          </a:xfrm>
        </p:spPr>
        <p:txBody>
          <a:bodyPr>
            <a:noAutofit/>
          </a:bodyPr>
          <a:lstStyle/>
          <a:p>
            <a:pPr algn="just">
              <a:defRPr/>
            </a:pPr>
            <a:r>
              <a:rPr lang="en-US" altLang="lt-LT" sz="3200" dirty="0" smtClean="0"/>
              <a:t>PROJEKT</a:t>
            </a:r>
            <a:r>
              <a:rPr lang="lt-LT" altLang="lt-LT" sz="3200" dirty="0" smtClean="0"/>
              <a:t>Ų FINANSAVIMO REIKALAVIMA (I)</a:t>
            </a:r>
          </a:p>
        </p:txBody>
      </p:sp>
      <p:sp>
        <p:nvSpPr>
          <p:cNvPr id="31747" name="Content Placeholder 2"/>
          <p:cNvSpPr>
            <a:spLocks noGrp="1"/>
          </p:cNvSpPr>
          <p:nvPr>
            <p:ph idx="1"/>
          </p:nvPr>
        </p:nvSpPr>
        <p:spPr>
          <a:xfrm>
            <a:off x="0" y="655130"/>
            <a:ext cx="8964613" cy="5013325"/>
          </a:xfrm>
        </p:spPr>
        <p:txBody>
          <a:bodyPr/>
          <a:lstStyle/>
          <a:p>
            <a:pPr marL="109537" indent="0" algn="just">
              <a:buNone/>
              <a:defRPr/>
            </a:pPr>
            <a:r>
              <a:rPr lang="lt-LT" altLang="lt-LT" sz="1600" b="1" dirty="0"/>
              <a:t>Projekte finansavimo </a:t>
            </a:r>
            <a:r>
              <a:rPr lang="lt-LT" altLang="lt-LT" sz="1600" b="1" dirty="0" smtClean="0"/>
              <a:t>intensyvumas:</a:t>
            </a:r>
          </a:p>
          <a:p>
            <a:pPr algn="just">
              <a:defRPr/>
            </a:pPr>
            <a:r>
              <a:rPr lang="lt-LT" sz="1600" b="1" dirty="0" smtClean="0"/>
              <a:t>Ne </a:t>
            </a:r>
            <a:r>
              <a:rPr lang="lt-LT" sz="1600" b="1" dirty="0"/>
              <a:t>daugiau kaip </a:t>
            </a:r>
            <a:r>
              <a:rPr lang="lt-LT" sz="1600" b="1" dirty="0" smtClean="0"/>
              <a:t>92,4 </a:t>
            </a:r>
            <a:r>
              <a:rPr lang="lt-LT" sz="1600" b="1" dirty="0"/>
              <a:t>proc. </a:t>
            </a:r>
            <a:r>
              <a:rPr lang="lt-LT" sz="1600" dirty="0"/>
              <a:t>visų tinkamų finansuoti projekto </a:t>
            </a:r>
            <a:r>
              <a:rPr lang="lt-LT" sz="1600" dirty="0" smtClean="0"/>
              <a:t>išlaidų 2.2.1. veiksme</a:t>
            </a:r>
            <a:r>
              <a:rPr lang="en-US" altLang="lt-LT" sz="1600" dirty="0" smtClean="0"/>
              <a:t>;</a:t>
            </a:r>
            <a:endParaRPr lang="lt-LT" altLang="lt-LT" sz="1600" dirty="0" smtClean="0"/>
          </a:p>
          <a:p>
            <a:pPr algn="just">
              <a:defRPr/>
            </a:pPr>
            <a:r>
              <a:rPr lang="lt-LT" altLang="lt-LT" sz="1600" b="1" dirty="0" smtClean="0"/>
              <a:t>Ne </a:t>
            </a:r>
            <a:r>
              <a:rPr lang="lt-LT" altLang="lt-LT" sz="1600" b="1" dirty="0"/>
              <a:t>daugiau kaip </a:t>
            </a:r>
            <a:r>
              <a:rPr lang="lt-LT" altLang="lt-LT" sz="1600" b="1" dirty="0" smtClean="0"/>
              <a:t>85 </a:t>
            </a:r>
            <a:r>
              <a:rPr lang="lt-LT" sz="1600" b="1" dirty="0" smtClean="0"/>
              <a:t>proc</a:t>
            </a:r>
            <a:r>
              <a:rPr lang="lt-LT" sz="1600" b="1" dirty="0"/>
              <a:t>. </a:t>
            </a:r>
            <a:r>
              <a:rPr lang="lt-LT" sz="1600" dirty="0"/>
              <a:t>visų tinkamų finansuoti projekto išlaidų </a:t>
            </a:r>
            <a:r>
              <a:rPr lang="lt-LT" sz="1600" dirty="0" smtClean="0"/>
              <a:t>2.2.2. veiksme</a:t>
            </a:r>
            <a:r>
              <a:rPr lang="en-US" altLang="lt-LT" sz="1600" dirty="0" smtClean="0"/>
              <a:t>;</a:t>
            </a:r>
            <a:endParaRPr lang="lt-LT" altLang="lt-LT" sz="1600" dirty="0"/>
          </a:p>
          <a:p>
            <a:pPr>
              <a:defRPr/>
            </a:pPr>
            <a:endParaRPr lang="lt-LT" sz="1050" b="1" dirty="0" smtClean="0"/>
          </a:p>
          <a:p>
            <a:pPr>
              <a:defRPr/>
            </a:pPr>
            <a:r>
              <a:rPr lang="lt-LT" sz="1600" b="1" dirty="0" smtClean="0"/>
              <a:t>Pareiškėjas </a:t>
            </a:r>
            <a:r>
              <a:rPr lang="lt-LT" sz="1600" b="1" dirty="0"/>
              <a:t>privalo prisidėti ne mažiau nei </a:t>
            </a:r>
            <a:r>
              <a:rPr lang="lt-LT" sz="1600" b="1" dirty="0" smtClean="0"/>
              <a:t>7,6 </a:t>
            </a:r>
            <a:r>
              <a:rPr lang="lt-LT" sz="1600" b="1" dirty="0"/>
              <a:t>proc. </a:t>
            </a:r>
            <a:r>
              <a:rPr lang="lt-LT" sz="1600" dirty="0"/>
              <a:t>visų tinkamų finansuoti projekto </a:t>
            </a:r>
            <a:r>
              <a:rPr lang="lt-LT" sz="1600" dirty="0" smtClean="0"/>
              <a:t>išlaidų 2.2.1. veiksme. </a:t>
            </a:r>
          </a:p>
          <a:p>
            <a:pPr>
              <a:defRPr/>
            </a:pPr>
            <a:r>
              <a:rPr lang="lt-LT" sz="1600" b="1" dirty="0"/>
              <a:t>Pareiškėjas privalo prisidėti ne mažiau nei </a:t>
            </a:r>
            <a:r>
              <a:rPr lang="lt-LT" sz="1600" b="1" dirty="0" smtClean="0"/>
              <a:t>15 </a:t>
            </a:r>
            <a:r>
              <a:rPr lang="lt-LT" sz="1600" b="1" dirty="0"/>
              <a:t>proc. </a:t>
            </a:r>
            <a:r>
              <a:rPr lang="lt-LT" sz="1600" dirty="0"/>
              <a:t>visų tinkamų finansuoti projekto išlaidų </a:t>
            </a:r>
            <a:r>
              <a:rPr lang="lt-LT" sz="1600" dirty="0" smtClean="0"/>
              <a:t>2.2.2. </a:t>
            </a:r>
            <a:r>
              <a:rPr lang="lt-LT" sz="1600" dirty="0"/>
              <a:t>veiksme. </a:t>
            </a:r>
            <a:endParaRPr lang="lt-LT" sz="1600" b="1" dirty="0" smtClean="0">
              <a:solidFill>
                <a:srgbClr val="FF0000"/>
              </a:solidFill>
            </a:endParaRPr>
          </a:p>
          <a:p>
            <a:pPr>
              <a:defRPr/>
            </a:pPr>
            <a:endParaRPr lang="lt-LT" sz="1600" b="1" dirty="0" smtClean="0">
              <a:solidFill>
                <a:srgbClr val="FF0000"/>
              </a:solidFill>
            </a:endParaRPr>
          </a:p>
          <a:p>
            <a:pPr>
              <a:defRPr/>
            </a:pPr>
            <a:endParaRPr lang="lt-LT" sz="1600" b="1" dirty="0">
              <a:solidFill>
                <a:srgbClr val="FF0000"/>
              </a:solidFill>
            </a:endParaRPr>
          </a:p>
          <a:p>
            <a:pPr>
              <a:defRPr/>
            </a:pPr>
            <a:endParaRPr lang="lt-LT" sz="1600" b="1" dirty="0">
              <a:solidFill>
                <a:srgbClr val="FF0000"/>
              </a:solidFill>
            </a:endParaRPr>
          </a:p>
          <a:p>
            <a:pPr>
              <a:defRPr/>
            </a:pPr>
            <a:endParaRPr lang="lt-LT" sz="1600" b="1" dirty="0">
              <a:solidFill>
                <a:srgbClr val="FF0000"/>
              </a:solidFill>
            </a:endParaRPr>
          </a:p>
          <a:p>
            <a:pPr marL="0" indent="0">
              <a:buFont typeface="Arial" panose="020B0604020202020204" pitchFamily="34" charset="0"/>
              <a:buNone/>
              <a:defRPr/>
            </a:pPr>
            <a:endParaRPr lang="lt-LT" sz="1600" b="1" dirty="0">
              <a:solidFill>
                <a:srgbClr val="FF0000"/>
              </a:solidFill>
            </a:endParaRPr>
          </a:p>
          <a:p>
            <a:pPr>
              <a:defRPr/>
            </a:pPr>
            <a:endParaRPr lang="lt-LT" dirty="0"/>
          </a:p>
          <a:p>
            <a:pPr>
              <a:defRPr/>
            </a:pPr>
            <a:endParaRPr lang="en-US" dirty="0" smtClean="0"/>
          </a:p>
          <a:p>
            <a:pPr>
              <a:defRPr/>
            </a:pPr>
            <a:endParaRPr lang="lt-LT" sz="800" dirty="0"/>
          </a:p>
          <a:p>
            <a:pPr>
              <a:defRPr/>
            </a:pPr>
            <a:endParaRPr lang="en-US" sz="1400" dirty="0" smtClean="0"/>
          </a:p>
          <a:p>
            <a:pPr algn="just">
              <a:defRPr/>
            </a:pPr>
            <a:endParaRPr lang="en-US" sz="100" dirty="0" smtClean="0"/>
          </a:p>
          <a:p>
            <a:pPr algn="just">
              <a:defRPr/>
            </a:pPr>
            <a:endParaRPr lang="en-US" sz="1400" dirty="0"/>
          </a:p>
          <a:p>
            <a:pPr algn="just">
              <a:defRPr/>
            </a:pPr>
            <a:r>
              <a:rPr lang="lt-LT" sz="1500" dirty="0" smtClean="0"/>
              <a:t>Pareiškėjas </a:t>
            </a:r>
            <a:r>
              <a:rPr lang="lt-LT" sz="1500" dirty="0"/>
              <a:t>turės apmokėti iš savo lėšų projekto tinkamų finansuoti išlaidų dalį, kurios nepadengia projektui skiriamo finansavimo lėšos, ir netinkamas finansuoti išlaidas.</a:t>
            </a:r>
          </a:p>
          <a:p>
            <a:pPr marL="0" indent="0">
              <a:buFont typeface="Arial" panose="020B0604020202020204" pitchFamily="34" charset="0"/>
              <a:buNone/>
              <a:defRPr/>
            </a:pPr>
            <a:endParaRPr lang="lt-LT" dirty="0"/>
          </a:p>
          <a:p>
            <a:pPr marL="0" indent="0">
              <a:buFont typeface="Arial" panose="020B0604020202020204" pitchFamily="34" charset="0"/>
              <a:buNone/>
              <a:defRPr/>
            </a:pPr>
            <a:endParaRPr lang="lt-LT" dirty="0"/>
          </a:p>
        </p:txBody>
      </p:sp>
      <p:sp>
        <p:nvSpPr>
          <p:cNvPr id="5" name="Rectangle 3"/>
          <p:cNvSpPr/>
          <p:nvPr/>
        </p:nvSpPr>
        <p:spPr>
          <a:xfrm>
            <a:off x="6184" y="2852936"/>
            <a:ext cx="9137815" cy="3097213"/>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defRPr/>
            </a:pPr>
            <a:endParaRPr lang="lt-LT" sz="1200" b="1" dirty="0"/>
          </a:p>
          <a:p>
            <a:pPr algn="just">
              <a:defRPr/>
            </a:pPr>
            <a:endParaRPr lang="en-US" sz="1400" b="1" dirty="0"/>
          </a:p>
          <a:p>
            <a:pPr algn="just">
              <a:defRPr/>
            </a:pPr>
            <a:r>
              <a:rPr lang="lt-LT" sz="1500" b="1" dirty="0"/>
              <a:t>Pareiškėjas nuosavą įnašą gali dengti ,,nepiniginiu“ įnašu: </a:t>
            </a:r>
          </a:p>
          <a:p>
            <a:pPr marL="228600" indent="-228600" algn="just">
              <a:buFontTx/>
              <a:buAutoNum type="arabicParenR"/>
              <a:defRPr/>
            </a:pPr>
            <a:r>
              <a:rPr lang="lt-LT" sz="1500" dirty="0"/>
              <a:t>projekto veiklas vykdančių </a:t>
            </a:r>
            <a:r>
              <a:rPr lang="lt-LT" sz="1500" u="sng" dirty="0"/>
              <a:t>savanorių savanoriška veikla</a:t>
            </a:r>
            <a:r>
              <a:rPr lang="lt-LT" sz="1500" dirty="0"/>
              <a:t>, tiesiogiai susijusi su projekto veiklų vykdymu;</a:t>
            </a:r>
            <a:r>
              <a:rPr lang="lt-LT" sz="1500" b="1" dirty="0"/>
              <a:t>   </a:t>
            </a:r>
          </a:p>
          <a:p>
            <a:pPr marL="228600" indent="-228600" algn="just">
              <a:buFontTx/>
              <a:buAutoNum type="arabicParenR"/>
              <a:defRPr/>
            </a:pPr>
            <a:r>
              <a:rPr lang="lt-LT" sz="1500" dirty="0"/>
              <a:t>projekto </a:t>
            </a:r>
            <a:r>
              <a:rPr lang="lt-LT" sz="1500" u="sng" dirty="0"/>
              <a:t>veiklų dalyvių darbo užmokesčio, apskaičiuoto ir išmokėto jiems už darbo laiką, kurio metu darbuotojai dalyvavo projekto veiklose, ir susijusių darbdavio įsipareigojimų išlaidos</a:t>
            </a:r>
            <a:r>
              <a:rPr lang="lt-LT" sz="1500" dirty="0"/>
              <a:t>; </a:t>
            </a:r>
          </a:p>
          <a:p>
            <a:pPr marL="228600" indent="-228600" algn="just">
              <a:buFontTx/>
              <a:buAutoNum type="arabicParenR"/>
              <a:defRPr/>
            </a:pPr>
            <a:r>
              <a:rPr lang="lt-LT" sz="1500" dirty="0"/>
              <a:t>projekto </a:t>
            </a:r>
            <a:r>
              <a:rPr lang="lt-LT" sz="1500" u="sng" dirty="0"/>
              <a:t>veikloms vykdyti reikalingas projekto vykdytojo ir (ar) partnerio (-</a:t>
            </a:r>
            <a:r>
              <a:rPr lang="lt-LT" sz="1500" u="sng" dirty="0" err="1"/>
              <a:t>ių</a:t>
            </a:r>
            <a:r>
              <a:rPr lang="lt-LT" sz="1500" u="sng" dirty="0"/>
              <a:t>) valdomas nekilnojamasis turtas </a:t>
            </a:r>
            <a:r>
              <a:rPr lang="lt-LT" sz="1500" dirty="0"/>
              <a:t>(turi būti jeigu tenkinamos visos šios sąlygos: turto vertė nėra didesnė už rinkos vertę (kai rinkos vertę patvirtina turto vertintojas arba nepriklausoma turto vertinimo įmonė, atlikę nepriklausomą vertinimą); turtas yra įtrauktas į projekto vykdytojo ar partnerio apskaitą; turtui pirkti, statyti ar rekonstruoti per pastaruosius 10 metų nebuvo skirta ES struktūrinių fondų ar kitų ES finansinių priemonių).</a:t>
            </a:r>
            <a:endParaRPr lang="en-US" sz="1500" b="1" dirty="0"/>
          </a:p>
          <a:p>
            <a:pPr algn="just">
              <a:defRPr/>
            </a:pPr>
            <a:endParaRPr lang="en-US" sz="1400" b="1" dirty="0"/>
          </a:p>
          <a:p>
            <a:pPr algn="just">
              <a:defRPr/>
            </a:pPr>
            <a:endParaRPr lang="en-US" sz="1200" b="1" dirty="0"/>
          </a:p>
          <a:p>
            <a:pPr algn="just">
              <a:defRPr/>
            </a:pPr>
            <a:endParaRPr lang="lt-LT" sz="11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331516" y="116632"/>
            <a:ext cx="8625682" cy="647700"/>
          </a:xfrm>
        </p:spPr>
        <p:txBody>
          <a:bodyPr>
            <a:noAutofit/>
          </a:bodyPr>
          <a:lstStyle/>
          <a:p>
            <a:pPr>
              <a:defRPr/>
            </a:pPr>
            <a:r>
              <a:rPr lang="en-US" altLang="lt-LT" sz="3200" dirty="0" smtClean="0"/>
              <a:t>PROJEKT</a:t>
            </a:r>
            <a:r>
              <a:rPr lang="lt-LT" altLang="lt-LT" sz="3200" dirty="0" smtClean="0"/>
              <a:t>Ų FINANSAVIMO REIKALAVIMAI (II)</a:t>
            </a:r>
          </a:p>
        </p:txBody>
      </p:sp>
      <p:sp>
        <p:nvSpPr>
          <p:cNvPr id="31747" name="Content Placeholder 2"/>
          <p:cNvSpPr>
            <a:spLocks noGrp="1"/>
          </p:cNvSpPr>
          <p:nvPr>
            <p:ph idx="1"/>
          </p:nvPr>
        </p:nvSpPr>
        <p:spPr>
          <a:xfrm>
            <a:off x="0" y="764332"/>
            <a:ext cx="8964613" cy="5013325"/>
          </a:xfrm>
        </p:spPr>
        <p:txBody>
          <a:bodyPr/>
          <a:lstStyle/>
          <a:p>
            <a:pPr algn="just">
              <a:defRPr/>
            </a:pPr>
            <a:r>
              <a:rPr lang="lt-LT" sz="1900" b="1" dirty="0" smtClean="0"/>
              <a:t>Apmokamos </a:t>
            </a:r>
            <a:r>
              <a:rPr lang="lt-LT" sz="1900" b="1" dirty="0"/>
              <a:t>tik tos išlaidos, kurios yra patirtos projekto vykdytojo, partnerio (-</a:t>
            </a:r>
            <a:r>
              <a:rPr lang="lt-LT" sz="1900" b="1" dirty="0" err="1"/>
              <a:t>ių</a:t>
            </a:r>
            <a:r>
              <a:rPr lang="lt-LT" sz="1900" b="1" dirty="0"/>
              <a:t>) ar projekto veiklų dalyvio (-</a:t>
            </a:r>
            <a:r>
              <a:rPr lang="lt-LT" sz="1900" b="1" dirty="0" err="1"/>
              <a:t>ių</a:t>
            </a:r>
            <a:r>
              <a:rPr lang="lt-LT" sz="1900" b="1" dirty="0"/>
              <a:t>) </a:t>
            </a:r>
            <a:r>
              <a:rPr lang="lt-LT" sz="1900" dirty="0"/>
              <a:t>(</a:t>
            </a:r>
            <a:r>
              <a:rPr lang="lt-LT" sz="1900" i="1" dirty="0"/>
              <a:t>kai projekto veiklų dalyvis patiria kelionės, maitinimo, skiepijimo, sveikatos pažymos gavimo ir (ar) pan. išlaidas</a:t>
            </a:r>
            <a:r>
              <a:rPr lang="lt-LT" sz="1900" i="1" dirty="0" smtClean="0"/>
              <a:t>)</a:t>
            </a:r>
          </a:p>
          <a:p>
            <a:pPr algn="just">
              <a:defRPr/>
            </a:pPr>
            <a:endParaRPr lang="lt-LT" sz="1050" i="1" dirty="0"/>
          </a:p>
          <a:p>
            <a:pPr algn="just">
              <a:defRPr/>
            </a:pPr>
            <a:r>
              <a:rPr lang="lt-LT" sz="1900" dirty="0" smtClean="0"/>
              <a:t>Vienam </a:t>
            </a:r>
            <a:r>
              <a:rPr lang="lt-LT" sz="1900" dirty="0"/>
              <a:t>projekto veiklų dalyviui vidutiniškai</a:t>
            </a:r>
            <a:r>
              <a:rPr lang="lt-LT" sz="1900" i="1" dirty="0"/>
              <a:t> </a:t>
            </a:r>
            <a:r>
              <a:rPr lang="lt-LT" sz="1900" dirty="0"/>
              <a:t>tenkanti </a:t>
            </a:r>
            <a:r>
              <a:rPr lang="lt-LT" sz="1900" dirty="0" smtClean="0"/>
              <a:t>skiriamo </a:t>
            </a:r>
            <a:r>
              <a:rPr lang="lt-LT" sz="1900" dirty="0"/>
              <a:t>finansavimo lėšų suma gali sudaryti </a:t>
            </a:r>
            <a:r>
              <a:rPr lang="lt-LT" sz="1900" b="1" dirty="0"/>
              <a:t>ne daugiau kaip </a:t>
            </a:r>
            <a:r>
              <a:rPr lang="lt-LT" sz="1900" b="1" dirty="0" smtClean="0"/>
              <a:t>3000 </a:t>
            </a:r>
            <a:r>
              <a:rPr lang="lt-LT" sz="1900" b="1" dirty="0"/>
              <a:t>eurų </a:t>
            </a:r>
            <a:r>
              <a:rPr lang="lt-LT" sz="1900" dirty="0" smtClean="0"/>
              <a:t>(tris </a:t>
            </a:r>
            <a:r>
              <a:rPr lang="lt-LT" sz="1900" dirty="0"/>
              <a:t>tūkstančius eurų</a:t>
            </a:r>
            <a:r>
              <a:rPr lang="lt-LT" sz="1900" dirty="0" smtClean="0"/>
              <a:t>).</a:t>
            </a:r>
          </a:p>
          <a:p>
            <a:pPr algn="just">
              <a:defRPr/>
            </a:pPr>
            <a:endParaRPr lang="lt-LT" sz="1000" dirty="0" smtClean="0"/>
          </a:p>
          <a:p>
            <a:pPr algn="just">
              <a:defRPr/>
            </a:pPr>
            <a:r>
              <a:rPr lang="lt-LT" sz="1900" dirty="0" smtClean="0"/>
              <a:t>Vykdant praktinių </a:t>
            </a:r>
            <a:r>
              <a:rPr lang="lt-LT" sz="1900" dirty="0"/>
              <a:t>darbo įgūdžių įgijimo, ugdymo darbo vietoje pagal pameistrystės darbo sutartį nesudarius mokymo sutarties veiklą, projekto veiklų dalyvius priimančios organizacijos – darbdavio išlaidos finansuojamos tik tuo atveju, jei jos su projekto veiklų dalyviu sudarytoje pameistrystės darbo sutartyje, kurios pagrindu projekto veiklų dalyvis dirbdamas įgyja, ugdo praktinius darbo įgūdžius darbo vietoje, nėra numatytas darbdavio patiriamų mokymo išlaidų atlyginimas iš projekto veiklų dalyviui pagal pameistrystės darbo sutartį mokamo darbo užmokesčio. </a:t>
            </a:r>
            <a:endParaRPr lang="lt-LT" sz="1900" b="1" i="1" dirty="0">
              <a:solidFill>
                <a:srgbClr val="FF0000"/>
              </a:solidFill>
            </a:endParaRPr>
          </a:p>
          <a:p>
            <a:pPr>
              <a:defRPr/>
            </a:pPr>
            <a:endParaRPr lang="lt-LT" sz="1800" b="1" dirty="0">
              <a:solidFill>
                <a:srgbClr val="FF0000"/>
              </a:solidFill>
            </a:endParaRPr>
          </a:p>
          <a:p>
            <a:pPr marL="0" indent="0">
              <a:buFont typeface="Arial" panose="020B0604020202020204" pitchFamily="34" charset="0"/>
              <a:buNone/>
              <a:defRPr/>
            </a:pPr>
            <a:endParaRPr lang="lt-LT" sz="1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81560" y="476672"/>
            <a:ext cx="9062440" cy="647700"/>
          </a:xfrm>
        </p:spPr>
        <p:txBody>
          <a:bodyPr>
            <a:noAutofit/>
          </a:bodyPr>
          <a:lstStyle/>
          <a:p>
            <a:pPr>
              <a:defRPr/>
            </a:pPr>
            <a:r>
              <a:rPr lang="en-US" altLang="lt-LT" sz="3200" dirty="0" smtClean="0"/>
              <a:t>PROJEKT</a:t>
            </a:r>
            <a:r>
              <a:rPr lang="lt-LT" altLang="lt-LT" sz="3200" dirty="0" smtClean="0"/>
              <a:t>Ų FINANSAVIMO REIKALAVIMAI (III)</a:t>
            </a:r>
          </a:p>
        </p:txBody>
      </p:sp>
      <p:sp>
        <p:nvSpPr>
          <p:cNvPr id="31747" name="Content Placeholder 2"/>
          <p:cNvSpPr>
            <a:spLocks noGrp="1"/>
          </p:cNvSpPr>
          <p:nvPr>
            <p:ph idx="1"/>
          </p:nvPr>
        </p:nvSpPr>
        <p:spPr>
          <a:xfrm>
            <a:off x="81560" y="1484784"/>
            <a:ext cx="8640959" cy="4320728"/>
          </a:xfrm>
        </p:spPr>
        <p:txBody>
          <a:bodyPr/>
          <a:lstStyle/>
          <a:p>
            <a:pPr marL="0" indent="0" algn="just">
              <a:buFont typeface="Arial" panose="020B0604020202020204" pitchFamily="34" charset="0"/>
              <a:buNone/>
              <a:defRPr/>
            </a:pPr>
            <a:r>
              <a:rPr lang="lt-LT" sz="2000" dirty="0"/>
              <a:t>    Kiekvieno projekto veiklų dalyvio </a:t>
            </a:r>
            <a:r>
              <a:rPr lang="lt-LT" sz="2000" b="1" dirty="0"/>
              <a:t>naujų profesinių ir kitų įgūdžių įgijimo išlaidos finansuojamos</a:t>
            </a:r>
            <a:r>
              <a:rPr lang="lt-LT" sz="2000" dirty="0"/>
              <a:t>:</a:t>
            </a:r>
          </a:p>
          <a:p>
            <a:pPr algn="just"/>
            <a:r>
              <a:rPr lang="lt-LT" sz="2000" dirty="0" smtClean="0"/>
              <a:t>vykdant neformaliojo švietimo </a:t>
            </a:r>
            <a:r>
              <a:rPr lang="lt-LT" sz="2000" dirty="0"/>
              <a:t>(išskyrus </a:t>
            </a:r>
            <a:r>
              <a:rPr lang="lt-LT" sz="2000" dirty="0" smtClean="0"/>
              <a:t>neformaliojo </a:t>
            </a:r>
            <a:r>
              <a:rPr lang="lt-LT" sz="2000" dirty="0"/>
              <a:t>profesinio mokymo, organizuojamo pameistrystės forma) </a:t>
            </a:r>
            <a:r>
              <a:rPr lang="lt-LT" sz="2000" dirty="0" smtClean="0"/>
              <a:t>veiklas</a:t>
            </a:r>
            <a:r>
              <a:rPr lang="lt-LT" sz="2000" dirty="0"/>
              <a:t> </a:t>
            </a:r>
            <a:r>
              <a:rPr lang="lt-LT" sz="2000" dirty="0" smtClean="0"/>
              <a:t>- </a:t>
            </a:r>
            <a:r>
              <a:rPr lang="lt-LT" sz="2000" b="1" u="sng" dirty="0" smtClean="0">
                <a:effectLst>
                  <a:outerShdw blurRad="38100" dist="38100" dir="2700000" algn="tl">
                    <a:srgbClr val="000000">
                      <a:alpha val="43137"/>
                    </a:srgbClr>
                  </a:outerShdw>
                </a:effectLst>
              </a:rPr>
              <a:t>iki </a:t>
            </a:r>
            <a:r>
              <a:rPr lang="lt-LT" sz="2000" b="1" u="sng" dirty="0">
                <a:effectLst>
                  <a:outerShdw blurRad="38100" dist="38100" dir="2700000" algn="tl">
                    <a:srgbClr val="000000">
                      <a:alpha val="43137"/>
                    </a:srgbClr>
                  </a:outerShdw>
                </a:effectLst>
              </a:rPr>
              <a:t>3 </a:t>
            </a:r>
            <a:r>
              <a:rPr lang="lt-LT" sz="2000" b="1" u="sng" dirty="0" smtClean="0">
                <a:effectLst>
                  <a:outerShdw blurRad="38100" dist="38100" dir="2700000" algn="tl">
                    <a:srgbClr val="000000">
                      <a:alpha val="43137"/>
                    </a:srgbClr>
                  </a:outerShdw>
                </a:effectLst>
              </a:rPr>
              <a:t>mėn.</a:t>
            </a:r>
            <a:r>
              <a:rPr lang="lt-LT" sz="2000" dirty="0" smtClean="0">
                <a:effectLst>
                  <a:outerShdw blurRad="38100" dist="38100" dir="2700000" algn="tl">
                    <a:srgbClr val="000000">
                      <a:alpha val="43137"/>
                    </a:srgbClr>
                  </a:outerShdw>
                </a:effectLst>
              </a:rPr>
              <a:t>;</a:t>
            </a:r>
            <a:endParaRPr lang="lt-LT" sz="2000" dirty="0">
              <a:effectLst>
                <a:outerShdw blurRad="38100" dist="38100" dir="2700000" algn="tl">
                  <a:srgbClr val="000000">
                    <a:alpha val="43137"/>
                  </a:srgbClr>
                </a:outerShdw>
              </a:effectLst>
            </a:endParaRPr>
          </a:p>
          <a:p>
            <a:pPr algn="just"/>
            <a:r>
              <a:rPr lang="lt-LT" sz="2000" dirty="0" smtClean="0"/>
              <a:t>vykdant neformaliojo </a:t>
            </a:r>
            <a:r>
              <a:rPr lang="lt-LT" sz="2000" dirty="0"/>
              <a:t>profesinio mokymo, organizuojamo pameistrystės forma pagal pameistrystės darbo sutartį, </a:t>
            </a:r>
            <a:r>
              <a:rPr lang="lt-LT" sz="2000" b="1" i="1" dirty="0"/>
              <a:t>sudarytą kartu su mokymo sutartimi </a:t>
            </a:r>
            <a:r>
              <a:rPr lang="lt-LT" sz="2000" b="1" i="1" dirty="0" smtClean="0"/>
              <a:t> </a:t>
            </a:r>
            <a:r>
              <a:rPr lang="lt-LT" sz="2000" dirty="0" smtClean="0"/>
              <a:t>dėl neformaliojo </a:t>
            </a:r>
            <a:r>
              <a:rPr lang="lt-LT" sz="2000" dirty="0"/>
              <a:t>mokymo, </a:t>
            </a:r>
            <a:r>
              <a:rPr lang="lt-LT" sz="2000" dirty="0" smtClean="0"/>
              <a:t>veiklą  - </a:t>
            </a:r>
            <a:r>
              <a:rPr lang="lt-LT" sz="2000" b="1" u="sng" dirty="0" smtClean="0">
                <a:effectLst>
                  <a:outerShdw blurRad="38100" dist="38100" dir="2700000" algn="tl">
                    <a:srgbClr val="000000">
                      <a:alpha val="43137"/>
                    </a:srgbClr>
                  </a:outerShdw>
                </a:effectLst>
              </a:rPr>
              <a:t>iki </a:t>
            </a:r>
            <a:r>
              <a:rPr lang="lt-LT" sz="2000" b="1" u="sng" dirty="0">
                <a:effectLst>
                  <a:outerShdw blurRad="38100" dist="38100" dir="2700000" algn="tl">
                    <a:srgbClr val="000000">
                      <a:alpha val="43137"/>
                    </a:srgbClr>
                  </a:outerShdw>
                </a:effectLst>
              </a:rPr>
              <a:t>9 </a:t>
            </a:r>
            <a:r>
              <a:rPr lang="lt-LT" sz="2000" b="1" u="sng" dirty="0" smtClean="0">
                <a:effectLst>
                  <a:outerShdw blurRad="38100" dist="38100" dir="2700000" algn="tl">
                    <a:srgbClr val="000000">
                      <a:alpha val="43137"/>
                    </a:srgbClr>
                  </a:outerShdw>
                </a:effectLst>
              </a:rPr>
              <a:t>mėn.;</a:t>
            </a:r>
            <a:endParaRPr lang="lt-LT" sz="2000" b="1" u="sng" dirty="0">
              <a:effectLst>
                <a:outerShdw blurRad="38100" dist="38100" dir="2700000" algn="tl">
                  <a:srgbClr val="000000">
                    <a:alpha val="43137"/>
                  </a:srgbClr>
                </a:outerShdw>
              </a:effectLst>
            </a:endParaRPr>
          </a:p>
          <a:p>
            <a:pPr algn="just"/>
            <a:r>
              <a:rPr lang="lt-LT" sz="2000" dirty="0" smtClean="0"/>
              <a:t>vykdant praktinių </a:t>
            </a:r>
            <a:r>
              <a:rPr lang="lt-LT" sz="2000" dirty="0"/>
              <a:t>darbo įgūdžių įgijimo, ugdymo darbo vietoje pagal pameistrystės darbo sutartį </a:t>
            </a:r>
            <a:r>
              <a:rPr lang="lt-LT" sz="2000" b="1" i="1" dirty="0"/>
              <a:t>nesudarius mokymo </a:t>
            </a:r>
            <a:r>
              <a:rPr lang="lt-LT" sz="2000" b="1" i="1" dirty="0" smtClean="0"/>
              <a:t>sutarties </a:t>
            </a:r>
            <a:r>
              <a:rPr lang="lt-LT" sz="2000" dirty="0" smtClean="0"/>
              <a:t> veiklą - </a:t>
            </a:r>
            <a:r>
              <a:rPr lang="lt-LT" sz="2000" b="1" u="sng" dirty="0" smtClean="0">
                <a:effectLst>
                  <a:outerShdw blurRad="38100" dist="38100" dir="2700000" algn="tl">
                    <a:srgbClr val="000000">
                      <a:alpha val="43137"/>
                    </a:srgbClr>
                  </a:outerShdw>
                </a:effectLst>
              </a:rPr>
              <a:t>iki </a:t>
            </a:r>
            <a:r>
              <a:rPr lang="lt-LT" sz="2000" b="1" u="sng" dirty="0">
                <a:effectLst>
                  <a:outerShdw blurRad="38100" dist="38100" dir="2700000" algn="tl">
                    <a:srgbClr val="000000">
                      <a:alpha val="43137"/>
                    </a:srgbClr>
                  </a:outerShdw>
                </a:effectLst>
              </a:rPr>
              <a:t>6 </a:t>
            </a:r>
            <a:r>
              <a:rPr lang="lt-LT" sz="2000" b="1" u="sng" dirty="0" smtClean="0">
                <a:effectLst>
                  <a:outerShdw blurRad="38100" dist="38100" dir="2700000" algn="tl">
                    <a:srgbClr val="000000">
                      <a:alpha val="43137"/>
                    </a:srgbClr>
                  </a:outerShdw>
                </a:effectLst>
              </a:rPr>
              <a:t>mėn.;</a:t>
            </a:r>
            <a:endParaRPr lang="lt-LT" sz="2000" b="1" u="sng" dirty="0">
              <a:effectLst>
                <a:outerShdw blurRad="38100" dist="38100" dir="2700000" algn="tl">
                  <a:srgbClr val="000000">
                    <a:alpha val="43137"/>
                  </a:srgbClr>
                </a:outerShdw>
              </a:effectLst>
            </a:endParaRPr>
          </a:p>
          <a:p>
            <a:pPr algn="just"/>
            <a:r>
              <a:rPr lang="lt-LT" sz="2000" dirty="0" smtClean="0"/>
              <a:t>vykdant nurodytą </a:t>
            </a:r>
            <a:r>
              <a:rPr lang="lt-LT" sz="2000" dirty="0"/>
              <a:t>praktinių darbo įgūdžių įgijimo, ugdymo darbo vietoje pagal savanoriškos praktikos </a:t>
            </a:r>
            <a:r>
              <a:rPr lang="lt-LT" sz="2000" dirty="0" smtClean="0"/>
              <a:t>sutartį</a:t>
            </a:r>
            <a:r>
              <a:rPr lang="lt-LT" sz="2000" dirty="0"/>
              <a:t> </a:t>
            </a:r>
            <a:r>
              <a:rPr lang="lt-LT" sz="2000" dirty="0" smtClean="0"/>
              <a:t>- </a:t>
            </a:r>
            <a:r>
              <a:rPr lang="lt-LT" sz="2000" b="1" u="sng" dirty="0" smtClean="0">
                <a:effectLst>
                  <a:outerShdw blurRad="38100" dist="38100" dir="2700000" algn="tl">
                    <a:srgbClr val="000000">
                      <a:alpha val="43137"/>
                    </a:srgbClr>
                  </a:outerShdw>
                </a:effectLst>
              </a:rPr>
              <a:t>iki </a:t>
            </a:r>
            <a:r>
              <a:rPr lang="lt-LT" sz="2000" b="1" u="sng" dirty="0">
                <a:effectLst>
                  <a:outerShdw blurRad="38100" dist="38100" dir="2700000" algn="tl">
                    <a:srgbClr val="000000">
                      <a:alpha val="43137"/>
                    </a:srgbClr>
                  </a:outerShdw>
                </a:effectLst>
              </a:rPr>
              <a:t>2 </a:t>
            </a:r>
            <a:r>
              <a:rPr lang="lt-LT" sz="2000" b="1" u="sng" dirty="0" smtClean="0">
                <a:effectLst>
                  <a:outerShdw blurRad="38100" dist="38100" dir="2700000" algn="tl">
                    <a:srgbClr val="000000">
                      <a:alpha val="43137"/>
                    </a:srgbClr>
                  </a:outerShdw>
                </a:effectLst>
              </a:rPr>
              <a:t>mėn.</a:t>
            </a:r>
            <a:endParaRPr lang="lt-LT" sz="2000" b="1" u="sng"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21481" y="92560"/>
            <a:ext cx="8229600" cy="647700"/>
          </a:xfrm>
        </p:spPr>
        <p:txBody>
          <a:bodyPr/>
          <a:lstStyle/>
          <a:p>
            <a:pPr>
              <a:defRPr/>
            </a:pPr>
            <a:r>
              <a:rPr lang="lt-LT" altLang="lt-LT" sz="3600" dirty="0" smtClean="0"/>
              <a:t>TINKAMOS FINANSUOTI IŠLAIDOS (I)</a:t>
            </a:r>
          </a:p>
        </p:txBody>
      </p:sp>
      <p:sp>
        <p:nvSpPr>
          <p:cNvPr id="34819"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nvGraphicFramePr>
        <p:xfrm>
          <a:off x="0" y="739775"/>
          <a:ext cx="9144000" cy="6118225"/>
        </p:xfrm>
        <a:graphic>
          <a:graphicData uri="http://schemas.openxmlformats.org/drawingml/2006/table">
            <a:tbl>
              <a:tblPr firstRow="1" bandRow="1">
                <a:tableStyleId>{F5AB1C69-6EDB-4FF4-983F-18BD219EF322}</a:tableStyleId>
              </a:tblPr>
              <a:tblGrid>
                <a:gridCol w="1403648">
                  <a:extLst>
                    <a:ext uri="{9D8B030D-6E8A-4147-A177-3AD203B41FA5}"/>
                  </a:extLst>
                </a:gridCol>
                <a:gridCol w="6264696">
                  <a:extLst>
                    <a:ext uri="{9D8B030D-6E8A-4147-A177-3AD203B41FA5}"/>
                  </a:extLst>
                </a:gridCol>
                <a:gridCol w="1475656">
                  <a:extLst>
                    <a:ext uri="{9D8B030D-6E8A-4147-A177-3AD203B41FA5}"/>
                  </a:extLst>
                </a:gridCol>
              </a:tblGrid>
              <a:tr h="634132">
                <a:tc rowSpan="2">
                  <a:txBody>
                    <a:bodyPr/>
                    <a:lstStyle/>
                    <a:p>
                      <a:pPr algn="ctr"/>
                      <a:r>
                        <a:rPr lang="lt-LT" sz="1800" dirty="0"/>
                        <a:t>Išlaidų kategorija</a:t>
                      </a:r>
                      <a:endParaRPr lang="lt-LT" sz="1800" b="1" dirty="0"/>
                    </a:p>
                  </a:txBody>
                  <a:tcPr marL="91449" marR="91449" marT="45724" marB="45724"/>
                </a:tc>
                <a:tc gridSpan="2">
                  <a:txBody>
                    <a:bodyPr/>
                    <a:lstStyle/>
                    <a:p>
                      <a:pPr algn="ctr"/>
                      <a:r>
                        <a:rPr lang="lt-LT" sz="1800" dirty="0"/>
                        <a:t>Reikalavimai ir paaiškinimai</a:t>
                      </a:r>
                      <a:endParaRPr lang="lt-LT" sz="1800" b="1" dirty="0"/>
                    </a:p>
                  </a:txBody>
                  <a:tcPr marL="91449" marR="91449" marT="45724" marB="45724"/>
                </a:tc>
                <a:tc hMerge="1">
                  <a:txBody>
                    <a:bodyPr/>
                    <a:lstStyle/>
                    <a:p>
                      <a:endParaRPr lang="lt-LT" dirty="0"/>
                    </a:p>
                  </a:txBody>
                  <a:tcPr/>
                </a:tc>
                <a:extLst>
                  <a:ext uri="{0D108BD9-81ED-4DB2-BD59-A6C34878D82A}"/>
                </a:extLst>
              </a:tr>
              <a:tr h="685511">
                <a:tc vMerge="1">
                  <a:txBody>
                    <a:bodyPr/>
                    <a:lstStyle/>
                    <a:p>
                      <a:endParaRPr lang="lt-LT" dirty="0"/>
                    </a:p>
                  </a:txBody>
                  <a:tcPr/>
                </a:tc>
                <a:tc>
                  <a:txBody>
                    <a:bodyPr/>
                    <a:lstStyle/>
                    <a:p>
                      <a:pPr algn="ctr"/>
                      <a:r>
                        <a:rPr lang="lt-LT" sz="1800" b="1" dirty="0">
                          <a:solidFill>
                            <a:schemeClr val="bg1"/>
                          </a:solidFill>
                        </a:rPr>
                        <a:t>Išlaidos</a:t>
                      </a:r>
                    </a:p>
                  </a:txBody>
                  <a:tcPr marL="91449" marR="91449" marT="45724" marB="45724">
                    <a:solidFill>
                      <a:schemeClr val="accent3"/>
                    </a:solidFill>
                  </a:tcPr>
                </a:tc>
                <a:tc>
                  <a:txBody>
                    <a:bodyPr/>
                    <a:lstStyle/>
                    <a:p>
                      <a:pPr algn="ctr"/>
                      <a:r>
                        <a:rPr lang="lt-LT" sz="1800" b="1" dirty="0">
                          <a:solidFill>
                            <a:schemeClr val="bg1"/>
                          </a:solidFill>
                        </a:rPr>
                        <a:t>Išlaidų ribojimas</a:t>
                      </a:r>
                    </a:p>
                  </a:txBody>
                  <a:tcPr marL="91449" marR="91449" marT="45724" marB="45724">
                    <a:solidFill>
                      <a:schemeClr val="accent3"/>
                    </a:solidFill>
                  </a:tcPr>
                </a:tc>
                <a:extLst>
                  <a:ext uri="{0D108BD9-81ED-4DB2-BD59-A6C34878D82A}"/>
                </a:extLst>
              </a:tr>
              <a:tr h="4798582">
                <a:tc>
                  <a:txBody>
                    <a:bodyPr/>
                    <a:lstStyle/>
                    <a:p>
                      <a:r>
                        <a:rPr lang="lt-LT" sz="1800" dirty="0" smtClean="0"/>
                        <a:t>Nekilnojamas turtas</a:t>
                      </a:r>
                    </a:p>
                  </a:txBody>
                  <a:tcPr marL="91449" marR="91449" marT="45724" marB="45724"/>
                </a:tc>
                <a:tc>
                  <a:txBody>
                    <a:bodyPr/>
                    <a:lstStyle/>
                    <a:p>
                      <a:pPr algn="just"/>
                      <a:r>
                        <a:rPr lang="lt-LT" sz="1600" dirty="0" smtClean="0">
                          <a:effectLst/>
                        </a:rPr>
                        <a:t>Prie tinkamų finansuoti išlaidų gali būti įtraukiamas projekto veikloms vykdyti reikalingas projekto </a:t>
                      </a:r>
                      <a:r>
                        <a:rPr kumimoji="0" lang="lt-LT" sz="1600" kern="1200" dirty="0" smtClean="0">
                          <a:solidFill>
                            <a:schemeClr val="dk1"/>
                          </a:solidFill>
                          <a:effectLst/>
                          <a:latin typeface="+mn-lt"/>
                          <a:ea typeface="+mn-ea"/>
                          <a:cs typeface="+mn-cs"/>
                        </a:rPr>
                        <a:t>vykdytojo ir (ar) partnerio (-</a:t>
                      </a:r>
                      <a:r>
                        <a:rPr kumimoji="0" lang="lt-LT" sz="1600" kern="1200" dirty="0" err="1" smtClean="0">
                          <a:solidFill>
                            <a:schemeClr val="dk1"/>
                          </a:solidFill>
                          <a:effectLst/>
                          <a:latin typeface="+mn-lt"/>
                          <a:ea typeface="+mn-ea"/>
                          <a:cs typeface="+mn-cs"/>
                        </a:rPr>
                        <a:t>ių</a:t>
                      </a:r>
                      <a:r>
                        <a:rPr kumimoji="0" lang="lt-LT" sz="1600" kern="1200" dirty="0" smtClean="0">
                          <a:solidFill>
                            <a:schemeClr val="dk1"/>
                          </a:solidFill>
                          <a:effectLst/>
                          <a:latin typeface="+mn-lt"/>
                          <a:ea typeface="+mn-ea"/>
                          <a:cs typeface="+mn-cs"/>
                        </a:rPr>
                        <a:t>)</a:t>
                      </a:r>
                      <a:r>
                        <a:rPr lang="lt-LT" sz="1600" dirty="0" smtClean="0">
                          <a:effectLst/>
                        </a:rPr>
                        <a:t> valdomas nekilnojamasis turtas, kuris gali būti numatomas kaip </a:t>
                      </a:r>
                      <a:r>
                        <a:rPr lang="lt-LT" sz="1600" b="1" dirty="0" smtClean="0">
                          <a:effectLst/>
                        </a:rPr>
                        <a:t>projekto vykdytojo nuosavas nepiniginis įnašas</a:t>
                      </a:r>
                      <a:r>
                        <a:rPr lang="lt-LT" sz="1600" dirty="0" smtClean="0">
                          <a:effectLst/>
                        </a:rPr>
                        <a:t>, jeigu tenkinamos visos šios sąlygos:</a:t>
                      </a:r>
                    </a:p>
                    <a:p>
                      <a:pPr algn="just"/>
                      <a:r>
                        <a:rPr lang="lt-LT" sz="1600" dirty="0" smtClean="0">
                          <a:effectLst/>
                        </a:rPr>
                        <a:t>- nekilnojamojo turto vertė nėra didesnė už rinkos vertę (kai rinkos vertę patvirtina turto vertintojas arba nepriklausoma turto vertinimo įmonė, atlikę nepriklausomą vertinimą);</a:t>
                      </a:r>
                    </a:p>
                    <a:p>
                      <a:pPr algn="just"/>
                      <a:r>
                        <a:rPr lang="lt-LT" sz="1600" dirty="0" smtClean="0">
                          <a:effectLst/>
                        </a:rPr>
                        <a:t>- nekilnojamasis turtas yra įtrauktas į projekto vykdytojo ar partnerio apskaitą;</a:t>
                      </a:r>
                    </a:p>
                    <a:p>
                      <a:pPr algn="just"/>
                      <a:r>
                        <a:rPr lang="lt-LT" sz="1600" dirty="0" smtClean="0">
                          <a:effectLst/>
                        </a:rPr>
                        <a:t>-  nekilnojamam turtui pirkti, statyti ar rekonstruoti per pastaruosius 10 metų nebuvo skirta ES struktūrinių fondų ar kitų ES finansinių priemonių.</a:t>
                      </a:r>
                    </a:p>
                    <a:p>
                      <a:pPr algn="just"/>
                      <a:r>
                        <a:rPr lang="lt-LT" sz="1600" dirty="0" smtClean="0">
                          <a:effectLst/>
                        </a:rPr>
                        <a:t> </a:t>
                      </a:r>
                    </a:p>
                    <a:p>
                      <a:pPr algn="just"/>
                      <a:r>
                        <a:rPr lang="lt-LT" sz="1600" dirty="0" smtClean="0">
                          <a:effectLst/>
                        </a:rPr>
                        <a:t>Tinkamomis finansuoti išlaidomis taip pat laikomos šioje išlaidų kategorijoje nurodyto nekilnojamojo turto nepriklausomo turto vertintojo nekilnojamojo turto rinkos vertės ataskaitos parengimo išlaidos.</a:t>
                      </a:r>
                      <a:endParaRPr lang="lt-LT" sz="1600" dirty="0">
                        <a:effectLst/>
                      </a:endParaRPr>
                    </a:p>
                  </a:txBody>
                  <a:tcPr marL="91449" marR="91449" marT="45724" marB="45724"/>
                </a:tc>
                <a:tc>
                  <a:txBody>
                    <a:bodyPr/>
                    <a:lstStyle/>
                    <a:p>
                      <a:r>
                        <a:rPr lang="lt-LT" sz="1800" dirty="0" smtClean="0"/>
                        <a:t>Ne daugiau 10 proc. visų projekto tinkamų finansuoti išlaidų</a:t>
                      </a:r>
                      <a:endParaRPr lang="lt-LT" sz="1800" dirty="0"/>
                    </a:p>
                  </a:txBody>
                  <a:tcPr marL="91449" marR="91449" marT="45724" marB="45724"/>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92919" y="332656"/>
            <a:ext cx="8229600" cy="647700"/>
          </a:xfrm>
        </p:spPr>
        <p:txBody>
          <a:bodyPr>
            <a:noAutofit/>
          </a:bodyPr>
          <a:lstStyle/>
          <a:p>
            <a:pPr>
              <a:defRPr/>
            </a:pPr>
            <a:r>
              <a:rPr lang="lt-LT" altLang="lt-LT" sz="3200" dirty="0" smtClean="0"/>
              <a:t>TINKAMOS FINANSUOTI IŠLAIDOS (II)</a:t>
            </a:r>
          </a:p>
        </p:txBody>
      </p:sp>
      <p:sp>
        <p:nvSpPr>
          <p:cNvPr id="35843"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949873511"/>
              </p:ext>
            </p:extLst>
          </p:nvPr>
        </p:nvGraphicFramePr>
        <p:xfrm>
          <a:off x="0" y="981075"/>
          <a:ext cx="9144000" cy="5876925"/>
        </p:xfrm>
        <a:graphic>
          <a:graphicData uri="http://schemas.openxmlformats.org/drawingml/2006/table">
            <a:tbl>
              <a:tblPr firstRow="1" bandRow="1">
                <a:tableStyleId>{F5AB1C69-6EDB-4FF4-983F-18BD219EF322}</a:tableStyleId>
              </a:tblPr>
              <a:tblGrid>
                <a:gridCol w="2342679">
                  <a:extLst>
                    <a:ext uri="{9D8B030D-6E8A-4147-A177-3AD203B41FA5}"/>
                  </a:extLst>
                </a:gridCol>
                <a:gridCol w="4659483">
                  <a:extLst>
                    <a:ext uri="{9D8B030D-6E8A-4147-A177-3AD203B41FA5}"/>
                  </a:extLst>
                </a:gridCol>
                <a:gridCol w="2141838">
                  <a:extLst>
                    <a:ext uri="{9D8B030D-6E8A-4147-A177-3AD203B41FA5}"/>
                  </a:extLst>
                </a:gridCol>
              </a:tblGrid>
              <a:tr h="691715">
                <a:tc rowSpan="2">
                  <a:txBody>
                    <a:bodyPr/>
                    <a:lstStyle/>
                    <a:p>
                      <a:pPr algn="ctr"/>
                      <a:r>
                        <a:rPr lang="lt-LT" sz="1800" dirty="0"/>
                        <a:t>Išlaidų kategorija</a:t>
                      </a:r>
                      <a:endParaRPr lang="lt-LT" sz="1800" b="1" dirty="0"/>
                    </a:p>
                  </a:txBody>
                  <a:tcPr marL="91449" marR="91449" marT="45715" marB="45715"/>
                </a:tc>
                <a:tc gridSpan="2">
                  <a:txBody>
                    <a:bodyPr/>
                    <a:lstStyle/>
                    <a:p>
                      <a:pPr algn="ctr"/>
                      <a:r>
                        <a:rPr lang="lt-LT" sz="1800" dirty="0"/>
                        <a:t>Reikalavimai ir paaiškinimai</a:t>
                      </a:r>
                      <a:endParaRPr lang="lt-LT" sz="1800" b="1" dirty="0"/>
                    </a:p>
                  </a:txBody>
                  <a:tcPr marL="91449" marR="91449" marT="45715" marB="45715"/>
                </a:tc>
                <a:tc hMerge="1">
                  <a:txBody>
                    <a:bodyPr/>
                    <a:lstStyle/>
                    <a:p>
                      <a:endParaRPr lang="lt-LT" dirty="0"/>
                    </a:p>
                  </a:txBody>
                  <a:tcPr/>
                </a:tc>
                <a:extLst>
                  <a:ext uri="{0D108BD9-81ED-4DB2-BD59-A6C34878D82A}"/>
                </a:extLst>
              </a:tr>
              <a:tr h="591826">
                <a:tc vMerge="1">
                  <a:txBody>
                    <a:bodyPr/>
                    <a:lstStyle/>
                    <a:p>
                      <a:endParaRPr lang="lt-LT" dirty="0"/>
                    </a:p>
                  </a:txBody>
                  <a:tcPr/>
                </a:tc>
                <a:tc>
                  <a:txBody>
                    <a:bodyPr/>
                    <a:lstStyle/>
                    <a:p>
                      <a:pPr algn="ctr"/>
                      <a:r>
                        <a:rPr lang="lt-LT" sz="1800" b="1" dirty="0">
                          <a:solidFill>
                            <a:schemeClr val="bg1"/>
                          </a:solidFill>
                        </a:rPr>
                        <a:t>Išlaidos</a:t>
                      </a:r>
                    </a:p>
                  </a:txBody>
                  <a:tcPr marL="91449" marR="91449" marT="45715" marB="45715">
                    <a:solidFill>
                      <a:schemeClr val="accent3"/>
                    </a:solidFill>
                  </a:tcPr>
                </a:tc>
                <a:tc>
                  <a:txBody>
                    <a:bodyPr/>
                    <a:lstStyle/>
                    <a:p>
                      <a:pPr algn="ctr"/>
                      <a:r>
                        <a:rPr lang="lt-LT" sz="1800" b="1" dirty="0">
                          <a:solidFill>
                            <a:schemeClr val="bg1"/>
                          </a:solidFill>
                        </a:rPr>
                        <a:t>Išlaidų ribojimas</a:t>
                      </a:r>
                    </a:p>
                  </a:txBody>
                  <a:tcPr marL="91449" marR="91449" marT="45715" marB="45715">
                    <a:solidFill>
                      <a:schemeClr val="accent3"/>
                    </a:solidFill>
                  </a:tcPr>
                </a:tc>
                <a:extLst>
                  <a:ext uri="{0D108BD9-81ED-4DB2-BD59-A6C34878D82A}"/>
                </a:extLst>
              </a:tr>
              <a:tr h="4593384">
                <a:tc>
                  <a:txBody>
                    <a:bodyPr/>
                    <a:lstStyle/>
                    <a:p>
                      <a:r>
                        <a:rPr lang="lt-LT" sz="1800" dirty="0"/>
                        <a:t>Įranga, įrenginiai, kitas turtas</a:t>
                      </a:r>
                    </a:p>
                  </a:txBody>
                  <a:tcPr marL="91449" marR="91449" marT="45715" marB="45715"/>
                </a:tc>
                <a:tc>
                  <a:txBody>
                    <a:bodyPr/>
                    <a:lstStyle/>
                    <a:p>
                      <a:pPr algn="just"/>
                      <a:r>
                        <a:rPr lang="lt-LT" sz="1800" dirty="0"/>
                        <a:t>Projekto veikloms vykdyti reikalingi baldai, kompiuterinė technika, kita įranga, įrenginiai ir kt. ilgalaikis turtas.</a:t>
                      </a:r>
                    </a:p>
                    <a:p>
                      <a:pPr algn="just"/>
                      <a:endParaRPr lang="lt-LT" sz="1800" dirty="0"/>
                    </a:p>
                    <a:p>
                      <a:pPr algn="just"/>
                      <a:r>
                        <a:rPr lang="lt-LT" sz="1800" dirty="0" smtClean="0"/>
                        <a:t>Tinkam</a:t>
                      </a:r>
                      <a:r>
                        <a:rPr lang="en-US" sz="1800" dirty="0" err="1" smtClean="0"/>
                        <a:t>os</a:t>
                      </a:r>
                      <a:r>
                        <a:rPr lang="en-US" sz="1800" dirty="0" smtClean="0"/>
                        <a:t> </a:t>
                      </a:r>
                      <a:r>
                        <a:rPr lang="en-US" sz="1800" dirty="0" err="1" smtClean="0"/>
                        <a:t>i</a:t>
                      </a:r>
                      <a:r>
                        <a:rPr lang="lt-LT" sz="1800" dirty="0" smtClean="0"/>
                        <a:t>š</a:t>
                      </a:r>
                      <a:r>
                        <a:rPr lang="en-US" sz="1800" dirty="0" err="1" smtClean="0"/>
                        <a:t>laidos</a:t>
                      </a:r>
                      <a:r>
                        <a:rPr lang="lt-LT" sz="1800" dirty="0" smtClean="0"/>
                        <a:t>, </a:t>
                      </a:r>
                      <a:r>
                        <a:rPr lang="lt-LT" sz="1800" dirty="0"/>
                        <a:t>kai veiklas (ar jų dalį), kurių vykdymui įsigyjama įranga, įgyvendina vykdytojas, partneris, o vykdant </a:t>
                      </a:r>
                      <a:r>
                        <a:rPr lang="lt-LT" sz="1800" dirty="0" smtClean="0"/>
                        <a:t>darbo </a:t>
                      </a:r>
                      <a:r>
                        <a:rPr lang="lt-LT" sz="1800" dirty="0"/>
                        <a:t>įgūdžių įgijimo </a:t>
                      </a:r>
                      <a:r>
                        <a:rPr lang="lt-LT" sz="1800" dirty="0" err="1" smtClean="0"/>
                        <a:t>darb</a:t>
                      </a:r>
                      <a:r>
                        <a:rPr lang="en-US" sz="1800" dirty="0" smtClean="0"/>
                        <a:t>o</a:t>
                      </a:r>
                      <a:r>
                        <a:rPr lang="lt-LT" sz="1800" dirty="0" smtClean="0"/>
                        <a:t> </a:t>
                      </a:r>
                      <a:r>
                        <a:rPr lang="lt-LT" sz="1800" dirty="0"/>
                        <a:t>vietoje </a:t>
                      </a:r>
                      <a:r>
                        <a:rPr lang="lt-LT" sz="1800" dirty="0" smtClean="0"/>
                        <a:t>veiklas (</a:t>
                      </a:r>
                      <a:r>
                        <a:rPr lang="lt-LT" sz="1800" i="1" dirty="0" smtClean="0"/>
                        <a:t>2.2.2.</a:t>
                      </a:r>
                      <a:r>
                        <a:rPr lang="lt-LT" sz="1800" i="1" baseline="0" dirty="0" smtClean="0"/>
                        <a:t> veiksmas</a:t>
                      </a:r>
                      <a:r>
                        <a:rPr lang="lt-LT" sz="1800" baseline="0" dirty="0" smtClean="0"/>
                        <a:t>)</a:t>
                      </a:r>
                      <a:r>
                        <a:rPr lang="lt-LT" sz="1800" dirty="0" smtClean="0"/>
                        <a:t> </a:t>
                      </a:r>
                      <a:r>
                        <a:rPr lang="lt-LT" sz="1800" dirty="0"/>
                        <a:t>– ir projekto vykdytoju, partneriu nesanti projekto dalyvius priimanti organizacija.</a:t>
                      </a:r>
                    </a:p>
                  </a:txBody>
                  <a:tcPr marL="91449" marR="91449" marT="45715" marB="45715"/>
                </a:tc>
                <a:tc>
                  <a:txBody>
                    <a:bodyPr/>
                    <a:lstStyle/>
                    <a:p>
                      <a:r>
                        <a:rPr lang="lt-LT" sz="1800" dirty="0"/>
                        <a:t>Ne daugiau 30 proc. visų projekto tinkamų finansuoti išlaidų</a:t>
                      </a:r>
                    </a:p>
                  </a:txBody>
                  <a:tcPr marL="91449" marR="91449" marT="45715" marB="45715"/>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582612" y="213316"/>
            <a:ext cx="8229600" cy="647700"/>
          </a:xfrm>
        </p:spPr>
        <p:txBody>
          <a:bodyPr>
            <a:noAutofit/>
          </a:bodyPr>
          <a:lstStyle/>
          <a:p>
            <a:pPr>
              <a:defRPr/>
            </a:pPr>
            <a:r>
              <a:rPr lang="lt-LT" altLang="lt-LT" sz="3200" dirty="0" smtClean="0"/>
              <a:t>TINKAMOS FINANSUOTI IŠLAIDOS (III)</a:t>
            </a:r>
          </a:p>
        </p:txBody>
      </p:sp>
      <p:sp>
        <p:nvSpPr>
          <p:cNvPr id="36867"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1902024714"/>
              </p:ext>
            </p:extLst>
          </p:nvPr>
        </p:nvGraphicFramePr>
        <p:xfrm>
          <a:off x="0" y="860425"/>
          <a:ext cx="9144000" cy="5997575"/>
        </p:xfrm>
        <a:graphic>
          <a:graphicData uri="http://schemas.openxmlformats.org/drawingml/2006/table">
            <a:tbl>
              <a:tblPr firstRow="1" bandRow="1">
                <a:tableStyleId>{F5AB1C69-6EDB-4FF4-983F-18BD219EF322}</a:tableStyleId>
              </a:tblPr>
              <a:tblGrid>
                <a:gridCol w="1511406">
                  <a:extLst>
                    <a:ext uri="{9D8B030D-6E8A-4147-A177-3AD203B41FA5}"/>
                  </a:extLst>
                </a:gridCol>
                <a:gridCol w="7632594">
                  <a:extLst>
                    <a:ext uri="{9D8B030D-6E8A-4147-A177-3AD203B41FA5}"/>
                  </a:extLst>
                </a:gridCol>
              </a:tblGrid>
              <a:tr h="414453">
                <a:tc rowSpan="2">
                  <a:txBody>
                    <a:bodyPr/>
                    <a:lstStyle/>
                    <a:p>
                      <a:pPr algn="ctr"/>
                      <a:r>
                        <a:rPr lang="lt-LT" sz="1800" dirty="0"/>
                        <a:t>Išlaidų kategorija</a:t>
                      </a:r>
                      <a:endParaRPr lang="lt-LT" sz="1800" b="1" dirty="0"/>
                    </a:p>
                  </a:txBody>
                  <a:tcPr marL="91447" marR="91447" marT="45722" marB="45722"/>
                </a:tc>
                <a:tc>
                  <a:txBody>
                    <a:bodyPr/>
                    <a:lstStyle/>
                    <a:p>
                      <a:pPr algn="ctr"/>
                      <a:r>
                        <a:rPr lang="lt-LT" sz="1800" dirty="0"/>
                        <a:t>Reikalavimai ir paaiškinimai</a:t>
                      </a:r>
                      <a:endParaRPr lang="lt-LT" sz="1800" b="1" dirty="0"/>
                    </a:p>
                  </a:txBody>
                  <a:tcPr marL="91447" marR="91447" marT="45722" marB="45722"/>
                </a:tc>
                <a:extLst>
                  <a:ext uri="{0D108BD9-81ED-4DB2-BD59-A6C34878D82A}"/>
                </a:extLst>
              </a:tr>
              <a:tr h="383013">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7" marR="91447" marT="45722" marB="45722">
                    <a:solidFill>
                      <a:schemeClr val="accent3"/>
                    </a:solidFill>
                  </a:tcPr>
                </a:tc>
                <a:extLst>
                  <a:ext uri="{0D108BD9-81ED-4DB2-BD59-A6C34878D82A}"/>
                </a:extLst>
              </a:tr>
              <a:tr h="5200109">
                <a:tc>
                  <a:txBody>
                    <a:bodyPr/>
                    <a:lstStyle/>
                    <a:p>
                      <a:r>
                        <a:rPr lang="lt-LT" sz="1800" dirty="0"/>
                        <a:t>Projekto vykdymas</a:t>
                      </a:r>
                    </a:p>
                  </a:txBody>
                  <a:tcPr marL="91447" marR="91447" marT="45722" marB="45722"/>
                </a:tc>
                <a:tc>
                  <a:txBody>
                    <a:bodyPr/>
                    <a:lstStyle/>
                    <a:p>
                      <a:pPr marL="285750" indent="-285750" algn="just">
                        <a:spcBef>
                          <a:spcPts val="1200"/>
                        </a:spcBef>
                        <a:spcAft>
                          <a:spcPts val="600"/>
                        </a:spcAft>
                        <a:buFont typeface="Arial" panose="020B0604020202020204" pitchFamily="34" charset="0"/>
                        <a:buChar char="•"/>
                      </a:pPr>
                      <a:r>
                        <a:rPr kumimoji="0" lang="lt-LT" sz="1800" kern="1200" dirty="0" smtClean="0">
                          <a:solidFill>
                            <a:schemeClr val="dk1"/>
                          </a:solidFill>
                          <a:effectLst/>
                          <a:latin typeface="+mn-lt"/>
                          <a:ea typeface="+mn-ea"/>
                          <a:cs typeface="+mn-cs"/>
                        </a:rPr>
                        <a:t>Projekto veiklas vykdančių projekto vykdytojo ir partnerio organizacijų darbuotojų darbo užmokesčio ir susijusių kasmetinių atostogų bei darbdavio įsipareigojimų, apskaičiuotų ir išmokėtų už darbo laiką, kurio metu darbuotojai vykdė projekto veiklas, išlaidos. </a:t>
                      </a:r>
                    </a:p>
                    <a:p>
                      <a:pPr marL="285750" indent="-285750" algn="just">
                        <a:spcBef>
                          <a:spcPts val="1200"/>
                        </a:spcBef>
                        <a:spcAft>
                          <a:spcPts val="600"/>
                        </a:spcAft>
                        <a:buFont typeface="Arial" panose="020B0604020202020204" pitchFamily="34" charset="0"/>
                        <a:buChar char="•"/>
                      </a:pPr>
                      <a:r>
                        <a:rPr kumimoji="0" lang="lt-LT" sz="1800" kern="1200" dirty="0" smtClean="0">
                          <a:solidFill>
                            <a:schemeClr val="dk1"/>
                          </a:solidFill>
                          <a:effectLst/>
                          <a:latin typeface="+mn-lt"/>
                          <a:ea typeface="+mn-ea"/>
                          <a:cs typeface="+mn-cs"/>
                        </a:rPr>
                        <a:t>Projekto veiklas vykdančių fizinių asmenų, dirbančių pagal autorines ar paslaugų sutartis, įskaitant mažųjų bendrijų vadovus ir asmenis, mažosiose bendrijose dirbančius pagal paslaugų (civilines) sutartis, išlaidos. </a:t>
                      </a:r>
                      <a:endParaRPr lang="lt-LT" sz="1800" b="1" dirty="0"/>
                    </a:p>
                  </a:txBody>
                  <a:tcPr marL="91447" marR="91447" marT="45722" marB="45722"/>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749897" y="0"/>
            <a:ext cx="8229600" cy="647700"/>
          </a:xfrm>
        </p:spPr>
        <p:txBody>
          <a:bodyPr>
            <a:noAutofit/>
          </a:bodyPr>
          <a:lstStyle/>
          <a:p>
            <a:pPr>
              <a:defRPr/>
            </a:pPr>
            <a:r>
              <a:rPr lang="lt-LT" altLang="lt-LT" sz="2400" dirty="0" smtClean="0"/>
              <a:t>TINKAMOS FINANSUOTI IŠLAIDOS (IV)</a:t>
            </a:r>
          </a:p>
        </p:txBody>
      </p:sp>
      <p:sp>
        <p:nvSpPr>
          <p:cNvPr id="37891"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1479111643"/>
              </p:ext>
            </p:extLst>
          </p:nvPr>
        </p:nvGraphicFramePr>
        <p:xfrm>
          <a:off x="-36513" y="446511"/>
          <a:ext cx="9144001" cy="6477032"/>
        </p:xfrm>
        <a:graphic>
          <a:graphicData uri="http://schemas.openxmlformats.org/drawingml/2006/table">
            <a:tbl>
              <a:tblPr firstRow="1" bandRow="1">
                <a:tableStyleId>{F5AB1C69-6EDB-4FF4-983F-18BD219EF322}</a:tableStyleId>
              </a:tblPr>
              <a:tblGrid>
                <a:gridCol w="1224137">
                  <a:extLst>
                    <a:ext uri="{9D8B030D-6E8A-4147-A177-3AD203B41FA5}"/>
                  </a:extLst>
                </a:gridCol>
                <a:gridCol w="7919864">
                  <a:extLst>
                    <a:ext uri="{9D8B030D-6E8A-4147-A177-3AD203B41FA5}"/>
                  </a:extLst>
                </a:gridCol>
              </a:tblGrid>
              <a:tr h="316368">
                <a:tc rowSpan="2">
                  <a:txBody>
                    <a:bodyPr/>
                    <a:lstStyle/>
                    <a:p>
                      <a:pPr algn="ctr"/>
                      <a:r>
                        <a:rPr lang="lt-LT" sz="1600" dirty="0"/>
                        <a:t>Išlaidų kategorija</a:t>
                      </a:r>
                      <a:endParaRPr lang="lt-LT" sz="1600" b="1" dirty="0"/>
                    </a:p>
                  </a:txBody>
                  <a:tcPr marL="91447" marR="91447" marT="45724" marB="45724"/>
                </a:tc>
                <a:tc>
                  <a:txBody>
                    <a:bodyPr/>
                    <a:lstStyle/>
                    <a:p>
                      <a:pPr algn="ctr"/>
                      <a:r>
                        <a:rPr lang="lt-LT" sz="1600" dirty="0"/>
                        <a:t>Reikalavimai ir paaiškinimai</a:t>
                      </a:r>
                      <a:endParaRPr lang="lt-LT" sz="1600" b="1" dirty="0"/>
                    </a:p>
                  </a:txBody>
                  <a:tcPr marL="91447" marR="91447" marT="45724" marB="45724"/>
                </a:tc>
                <a:extLst>
                  <a:ext uri="{0D108BD9-81ED-4DB2-BD59-A6C34878D82A}"/>
                </a:extLst>
              </a:tr>
              <a:tr h="306720">
                <a:tc vMerge="1">
                  <a:txBody>
                    <a:bodyPr/>
                    <a:lstStyle/>
                    <a:p>
                      <a:endParaRPr lang="lt-LT" dirty="0"/>
                    </a:p>
                  </a:txBody>
                  <a:tcPr/>
                </a:tc>
                <a:tc>
                  <a:txBody>
                    <a:bodyPr/>
                    <a:lstStyle/>
                    <a:p>
                      <a:pPr algn="ctr"/>
                      <a:r>
                        <a:rPr lang="lt-LT" sz="1600" dirty="0">
                          <a:solidFill>
                            <a:schemeClr val="bg1"/>
                          </a:solidFill>
                        </a:rPr>
                        <a:t>Išlaidos</a:t>
                      </a:r>
                      <a:endParaRPr lang="lt-LT" sz="1600" b="1" dirty="0">
                        <a:solidFill>
                          <a:schemeClr val="bg1"/>
                        </a:solidFill>
                      </a:endParaRPr>
                    </a:p>
                  </a:txBody>
                  <a:tcPr marL="91447" marR="91447" marT="45724" marB="45724">
                    <a:solidFill>
                      <a:schemeClr val="accent3"/>
                    </a:solidFill>
                  </a:tcPr>
                </a:tc>
                <a:extLst>
                  <a:ext uri="{0D108BD9-81ED-4DB2-BD59-A6C34878D82A}"/>
                </a:extLst>
              </a:tr>
              <a:tr h="1742696">
                <a:tc rowSpan="2">
                  <a:txBody>
                    <a:bodyPr/>
                    <a:lstStyle/>
                    <a:p>
                      <a:pPr algn="just"/>
                      <a:r>
                        <a:rPr lang="lt-LT" sz="1600" dirty="0"/>
                        <a:t>Projekto vykdymas</a:t>
                      </a:r>
                    </a:p>
                  </a:txBody>
                  <a:tcPr marL="91447" marR="91447" marT="45724" marB="45724"/>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1700" kern="1200" dirty="0" smtClean="0">
                          <a:solidFill>
                            <a:schemeClr val="dk1"/>
                          </a:solidFill>
                          <a:effectLst/>
                          <a:latin typeface="+mn-lt"/>
                          <a:ea typeface="+mn-ea"/>
                          <a:cs typeface="+mn-cs"/>
                        </a:rPr>
                        <a:t>Vykdant Aprašo 10.2.1.2 nurodytą neformaliojo profesinio mokymo veiklą ar Aprašo 10.2.1.4–10.2.1.5 nurodytas veiklas, tinkamos finansuoti yra projekto vykdytojų ar partnerių esančios projekto veiklų dalyvius priimančios organizacijos darbuotojų darbo užmokesčio ir su darbo užmokesčiu susijusių mokėjimų išlaidos, kurios apskaičiuotos ir išmokėtos už darbo laiką, kurio metu projekto vykdytojo ir/ar partnerio darbuotojai:</a:t>
                      </a:r>
                    </a:p>
                  </a:txBody>
                  <a:tcPr marL="91447" marR="91447" marT="45724" marB="45724"/>
                </a:tc>
                <a:extLst>
                  <a:ext uri="{0D108BD9-81ED-4DB2-BD59-A6C34878D82A}"/>
                </a:extLst>
              </a:tr>
              <a:tr h="3569033">
                <a:tc vMerge="1">
                  <a:txBody>
                    <a:bodyPr/>
                    <a:lstStyle/>
                    <a:p>
                      <a:endParaRPr lang="lt-LT"/>
                    </a:p>
                  </a:txBody>
                  <a:tcPr/>
                </a:tc>
                <a:tc>
                  <a:txBody>
                    <a:bodyPr/>
                    <a:lstStyle/>
                    <a:p>
                      <a:pPr marL="285750" indent="-285750" algn="just">
                        <a:buFont typeface="Wingdings" panose="05000000000000000000" pitchFamily="2" charset="2"/>
                        <a:buChar char="ü"/>
                      </a:pPr>
                      <a:r>
                        <a:rPr kumimoji="0" lang="lt-LT" sz="1800" kern="1200" dirty="0" smtClean="0">
                          <a:solidFill>
                            <a:schemeClr val="dk1"/>
                          </a:solidFill>
                          <a:effectLst/>
                          <a:latin typeface="+mn-lt"/>
                          <a:ea typeface="+mn-ea"/>
                          <a:cs typeface="+mn-cs"/>
                        </a:rPr>
                        <a:t>organizuoja ir vykdo projekto veiklų dalyvių teorinį ir praktinį mokymą, vadovauja projekto dalyvių praktiniam mokymui</a:t>
                      </a:r>
                      <a:r>
                        <a:rPr kumimoji="0" lang="en-US" sz="1800" kern="1200" dirty="0" smtClean="0">
                          <a:solidFill>
                            <a:schemeClr val="dk1"/>
                          </a:solidFill>
                          <a:effectLst/>
                          <a:latin typeface="+mn-lt"/>
                          <a:ea typeface="+mn-ea"/>
                          <a:cs typeface="+mn-cs"/>
                        </a:rPr>
                        <a:t> </a:t>
                      </a:r>
                      <a:r>
                        <a:rPr kumimoji="0" lang="en-US" sz="1800" i="1" kern="1200" dirty="0" smtClean="0">
                          <a:solidFill>
                            <a:schemeClr val="dk1"/>
                          </a:solidFill>
                          <a:effectLst/>
                          <a:latin typeface="+mn-lt"/>
                          <a:ea typeface="+mn-ea"/>
                          <a:cs typeface="+mn-cs"/>
                        </a:rPr>
                        <a:t>(PFSA 10.2.1.2 veiklos </a:t>
                      </a:r>
                      <a:r>
                        <a:rPr kumimoji="0" lang="en-US" sz="1800" i="1" kern="1200" dirty="0" err="1" smtClean="0">
                          <a:solidFill>
                            <a:schemeClr val="dk1"/>
                          </a:solidFill>
                          <a:effectLst/>
                          <a:latin typeface="+mn-lt"/>
                          <a:ea typeface="+mn-ea"/>
                          <a:cs typeface="+mn-cs"/>
                        </a:rPr>
                        <a:t>atveju</a:t>
                      </a:r>
                      <a:r>
                        <a:rPr kumimoji="0" lang="en-US" sz="1800" i="1" kern="1200" dirty="0" smtClean="0">
                          <a:solidFill>
                            <a:schemeClr val="dk1"/>
                          </a:solidFill>
                          <a:effectLst/>
                          <a:latin typeface="+mn-lt"/>
                          <a:ea typeface="+mn-ea"/>
                          <a:cs typeface="+mn-cs"/>
                        </a:rPr>
                        <a:t>).</a:t>
                      </a:r>
                      <a:endParaRPr kumimoji="0" lang="lt-LT" sz="1800" kern="1200" dirty="0" smtClean="0">
                        <a:solidFill>
                          <a:schemeClr val="dk1"/>
                        </a:solidFill>
                        <a:effectLst/>
                        <a:latin typeface="+mn-lt"/>
                        <a:ea typeface="+mn-ea"/>
                        <a:cs typeface="+mn-cs"/>
                      </a:endParaRPr>
                    </a:p>
                    <a:p>
                      <a:pPr marL="285750" indent="-285750" algn="just">
                        <a:buFont typeface="Wingdings" panose="05000000000000000000" pitchFamily="2" charset="2"/>
                        <a:buChar char="ü"/>
                      </a:pPr>
                      <a:r>
                        <a:rPr kumimoji="0" lang="lt-LT" sz="1800" kern="1200" dirty="0" smtClean="0">
                          <a:solidFill>
                            <a:schemeClr val="dk1"/>
                          </a:solidFill>
                          <a:effectLst/>
                          <a:latin typeface="+mn-lt"/>
                          <a:ea typeface="+mn-ea"/>
                          <a:cs typeface="+mn-cs"/>
                        </a:rPr>
                        <a:t>organizuoja ir (ar) koordinuoja projekto veiklų dalyvių darbinę veiklą, praktinį mokymą ir (ar) vadovauja projekto veiklų dalyvių praktiniam mokymui, vykdomam darbo vietoje </a:t>
                      </a:r>
                      <a:r>
                        <a:rPr kumimoji="0" lang="en-US" sz="1700" i="1" kern="1200" dirty="0" smtClean="0">
                          <a:solidFill>
                            <a:schemeClr val="dk1"/>
                          </a:solidFill>
                          <a:effectLst/>
                          <a:latin typeface="+mn-lt"/>
                          <a:ea typeface="+mn-ea"/>
                          <a:cs typeface="+mn-cs"/>
                        </a:rPr>
                        <a:t>(PFSA 10.2.1.2 veiklos </a:t>
                      </a:r>
                      <a:r>
                        <a:rPr kumimoji="0" lang="en-US" sz="1700" i="1" kern="1200" dirty="0" err="1" smtClean="0">
                          <a:solidFill>
                            <a:schemeClr val="dk1"/>
                          </a:solidFill>
                          <a:effectLst/>
                          <a:latin typeface="+mn-lt"/>
                          <a:ea typeface="+mn-ea"/>
                          <a:cs typeface="+mn-cs"/>
                        </a:rPr>
                        <a:t>atveju</a:t>
                      </a:r>
                      <a:r>
                        <a:rPr kumimoji="0" lang="en-US" sz="1700" i="1" kern="1200" dirty="0" smtClean="0">
                          <a:solidFill>
                            <a:schemeClr val="dk1"/>
                          </a:solidFill>
                          <a:effectLst/>
                          <a:latin typeface="+mn-lt"/>
                          <a:ea typeface="+mn-ea"/>
                          <a:cs typeface="+mn-cs"/>
                        </a:rPr>
                        <a:t>).</a:t>
                      </a:r>
                      <a:endParaRPr kumimoji="0" lang="lt-LT" sz="1700" kern="1200" dirty="0" smtClean="0">
                        <a:solidFill>
                          <a:schemeClr val="dk1"/>
                        </a:solidFill>
                        <a:effectLst/>
                        <a:latin typeface="+mn-lt"/>
                        <a:ea typeface="+mn-ea"/>
                        <a:cs typeface="+mn-cs"/>
                      </a:endParaRPr>
                    </a:p>
                    <a:p>
                      <a:pPr marL="285750" indent="-285750" algn="just">
                        <a:buFont typeface="Wingdings" panose="05000000000000000000" pitchFamily="2" charset="2"/>
                        <a:buChar char="ü"/>
                      </a:pPr>
                      <a:r>
                        <a:rPr kumimoji="0" lang="lt-LT" sz="1800" kern="1200" dirty="0" smtClean="0">
                          <a:solidFill>
                            <a:schemeClr val="dk1"/>
                          </a:solidFill>
                          <a:effectLst/>
                          <a:latin typeface="+mn-lt"/>
                          <a:ea typeface="+mn-ea"/>
                          <a:cs typeface="+mn-cs"/>
                        </a:rPr>
                        <a:t>vadovauja projekto veiklų dalyvių mokymo procesui, prižiūri, kaip atliekama darbo funkcija, pataria dalyviams</a:t>
                      </a:r>
                      <a:r>
                        <a:rPr kumimoji="0" lang="lt-LT" sz="1800" kern="1200" baseline="0" dirty="0" smtClean="0">
                          <a:solidFill>
                            <a:schemeClr val="dk1"/>
                          </a:solidFill>
                          <a:effectLst/>
                          <a:latin typeface="+mn-lt"/>
                          <a:ea typeface="+mn-ea"/>
                          <a:cs typeface="+mn-cs"/>
                        </a:rPr>
                        <a:t> </a:t>
                      </a:r>
                      <a:r>
                        <a:rPr kumimoji="0" lang="lt-LT" sz="1800" kern="1200" dirty="0" smtClean="0">
                          <a:solidFill>
                            <a:schemeClr val="dk1"/>
                          </a:solidFill>
                          <a:effectLst/>
                          <a:latin typeface="+mn-lt"/>
                          <a:ea typeface="+mn-ea"/>
                          <a:cs typeface="+mn-cs"/>
                        </a:rPr>
                        <a:t>ir juos konsultuoja</a:t>
                      </a:r>
                      <a:r>
                        <a:rPr kumimoji="0" lang="en-US" sz="1700" i="1" kern="1200" dirty="0" smtClean="0">
                          <a:solidFill>
                            <a:schemeClr val="dk1"/>
                          </a:solidFill>
                          <a:effectLst/>
                          <a:latin typeface="+mn-lt"/>
                          <a:ea typeface="+mn-ea"/>
                          <a:cs typeface="+mn-cs"/>
                        </a:rPr>
                        <a:t>(PFSA 10.2.1.4 veiklos </a:t>
                      </a:r>
                      <a:r>
                        <a:rPr kumimoji="0" lang="en-US" sz="1700" i="1" kern="1200" dirty="0" err="1" smtClean="0">
                          <a:solidFill>
                            <a:schemeClr val="dk1"/>
                          </a:solidFill>
                          <a:effectLst/>
                          <a:latin typeface="+mn-lt"/>
                          <a:ea typeface="+mn-ea"/>
                          <a:cs typeface="+mn-cs"/>
                        </a:rPr>
                        <a:t>atveju</a:t>
                      </a:r>
                      <a:r>
                        <a:rPr kumimoji="0" lang="en-US" sz="1700" i="1" kern="1200" dirty="0" smtClean="0">
                          <a:solidFill>
                            <a:schemeClr val="dk1"/>
                          </a:solidFill>
                          <a:effectLst/>
                          <a:latin typeface="+mn-lt"/>
                          <a:ea typeface="+mn-ea"/>
                          <a:cs typeface="+mn-cs"/>
                        </a:rPr>
                        <a:t>).</a:t>
                      </a:r>
                    </a:p>
                    <a:p>
                      <a:pPr marL="285750" indent="-285750" algn="just">
                        <a:buFont typeface="Wingdings" panose="05000000000000000000" pitchFamily="2" charset="2"/>
                        <a:buChar char="ü"/>
                      </a:pPr>
                      <a:r>
                        <a:rPr kumimoji="0" lang="lt-LT" sz="1800" kern="1200" dirty="0" smtClean="0">
                          <a:solidFill>
                            <a:schemeClr val="dk1"/>
                          </a:solidFill>
                          <a:effectLst/>
                          <a:latin typeface="+mn-lt"/>
                          <a:ea typeface="+mn-ea"/>
                          <a:cs typeface="+mn-cs"/>
                        </a:rPr>
                        <a:t>vadovauja projekto veiklų dalyvio (-</a:t>
                      </a:r>
                      <a:r>
                        <a:rPr kumimoji="0" lang="lt-LT" sz="1800" kern="1200" dirty="0" err="1" smtClean="0">
                          <a:solidFill>
                            <a:schemeClr val="dk1"/>
                          </a:solidFill>
                          <a:effectLst/>
                          <a:latin typeface="+mn-lt"/>
                          <a:ea typeface="+mn-ea"/>
                          <a:cs typeface="+mn-cs"/>
                        </a:rPr>
                        <a:t>ių</a:t>
                      </a:r>
                      <a:r>
                        <a:rPr kumimoji="0" lang="lt-LT" sz="1800" kern="1200" dirty="0" smtClean="0">
                          <a:solidFill>
                            <a:schemeClr val="dk1"/>
                          </a:solidFill>
                          <a:effectLst/>
                          <a:latin typeface="+mn-lt"/>
                          <a:ea typeface="+mn-ea"/>
                          <a:cs typeface="+mn-cs"/>
                        </a:rPr>
                        <a:t>) savanoriškos praktikos atlikimo procesui, prižiūri savanoriškos praktikos atlikimą ir teikia konsultacijas projekto veiklų dalyviui savanoriškos praktikos metu</a:t>
                      </a:r>
                      <a:r>
                        <a:rPr kumimoji="0" lang="en-US" sz="1800" kern="1200" dirty="0" smtClean="0">
                          <a:solidFill>
                            <a:schemeClr val="dk1"/>
                          </a:solidFill>
                          <a:effectLst/>
                          <a:latin typeface="+mn-lt"/>
                          <a:ea typeface="+mn-ea"/>
                          <a:cs typeface="+mn-cs"/>
                        </a:rPr>
                        <a:t> </a:t>
                      </a:r>
                      <a:r>
                        <a:rPr kumimoji="0" lang="en-US" sz="1700" i="1" kern="1200" dirty="0" smtClean="0">
                          <a:solidFill>
                            <a:schemeClr val="dk1"/>
                          </a:solidFill>
                          <a:effectLst/>
                          <a:latin typeface="+mn-lt"/>
                          <a:ea typeface="+mn-ea"/>
                          <a:cs typeface="+mn-cs"/>
                        </a:rPr>
                        <a:t>(PFSA 10.2.1.5</a:t>
                      </a:r>
                      <a:r>
                        <a:rPr kumimoji="0" lang="en-US" sz="1700" i="1" kern="1200" baseline="0" dirty="0" smtClean="0">
                          <a:solidFill>
                            <a:schemeClr val="dk1"/>
                          </a:solidFill>
                          <a:effectLst/>
                          <a:latin typeface="+mn-lt"/>
                          <a:ea typeface="+mn-ea"/>
                          <a:cs typeface="+mn-cs"/>
                        </a:rPr>
                        <a:t> veiklos </a:t>
                      </a:r>
                      <a:r>
                        <a:rPr kumimoji="0" lang="en-US" sz="1700" i="1" kern="1200" baseline="0" dirty="0" err="1" smtClean="0">
                          <a:solidFill>
                            <a:schemeClr val="dk1"/>
                          </a:solidFill>
                          <a:effectLst/>
                          <a:latin typeface="+mn-lt"/>
                          <a:ea typeface="+mn-ea"/>
                          <a:cs typeface="+mn-cs"/>
                        </a:rPr>
                        <a:t>atveju</a:t>
                      </a:r>
                      <a:r>
                        <a:rPr kumimoji="0" lang="en-US" sz="1700" i="1" kern="1200" baseline="0" dirty="0" smtClean="0">
                          <a:solidFill>
                            <a:schemeClr val="dk1"/>
                          </a:solidFill>
                          <a:effectLst/>
                          <a:latin typeface="+mn-lt"/>
                          <a:ea typeface="+mn-ea"/>
                          <a:cs typeface="+mn-cs"/>
                        </a:rPr>
                        <a:t>)</a:t>
                      </a:r>
                      <a:r>
                        <a:rPr kumimoji="0" lang="en-US" sz="1700" i="1" kern="1200" dirty="0" smtClean="0">
                          <a:solidFill>
                            <a:schemeClr val="dk1"/>
                          </a:solidFill>
                          <a:effectLst/>
                          <a:latin typeface="+mn-lt"/>
                          <a:ea typeface="+mn-ea"/>
                          <a:cs typeface="+mn-cs"/>
                        </a:rPr>
                        <a:t>.</a:t>
                      </a:r>
                      <a:endParaRPr kumimoji="0" lang="lt-LT" sz="1700" i="1" kern="1200" dirty="0" smtClean="0">
                        <a:solidFill>
                          <a:schemeClr val="dk1"/>
                        </a:solidFill>
                        <a:effectLst/>
                        <a:latin typeface="+mn-lt"/>
                        <a:ea typeface="+mn-ea"/>
                        <a:cs typeface="+mn-cs"/>
                      </a:endParaRPr>
                    </a:p>
                  </a:txBody>
                  <a:tcPr marL="91447" marR="91447" marT="45724" marB="45724"/>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1560" y="44450"/>
            <a:ext cx="8229600" cy="647700"/>
          </a:xfrm>
        </p:spPr>
        <p:txBody>
          <a:bodyPr>
            <a:noAutofit/>
          </a:bodyPr>
          <a:lstStyle/>
          <a:p>
            <a:pPr>
              <a:defRPr/>
            </a:pPr>
            <a:r>
              <a:rPr lang="lt-LT" altLang="lt-LT" sz="2800" dirty="0" smtClean="0"/>
              <a:t>TINKAMOS FINANSUOTI IŠLAIDOS (V)</a:t>
            </a:r>
          </a:p>
        </p:txBody>
      </p:sp>
      <p:sp>
        <p:nvSpPr>
          <p:cNvPr id="38915"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nvGraphicFramePr>
        <p:xfrm>
          <a:off x="0" y="628650"/>
          <a:ext cx="9144000" cy="6229350"/>
        </p:xfrm>
        <a:graphic>
          <a:graphicData uri="http://schemas.openxmlformats.org/drawingml/2006/table">
            <a:tbl>
              <a:tblPr firstRow="1" bandRow="1">
                <a:tableStyleId>{F5AB1C69-6EDB-4FF4-983F-18BD219EF322}</a:tableStyleId>
              </a:tblPr>
              <a:tblGrid>
                <a:gridCol w="1351829">
                  <a:extLst>
                    <a:ext uri="{9D8B030D-6E8A-4147-A177-3AD203B41FA5}"/>
                  </a:extLst>
                </a:gridCol>
                <a:gridCol w="7792171">
                  <a:extLst>
                    <a:ext uri="{9D8B030D-6E8A-4147-A177-3AD203B41FA5}"/>
                  </a:extLst>
                </a:gridCol>
              </a:tblGrid>
              <a:tr h="417934">
                <a:tc rowSpan="2">
                  <a:txBody>
                    <a:bodyPr/>
                    <a:lstStyle/>
                    <a:p>
                      <a:pPr algn="ctr"/>
                      <a:r>
                        <a:rPr lang="lt-LT" sz="1800" dirty="0"/>
                        <a:t>Išlaidų kategorija</a:t>
                      </a:r>
                      <a:endParaRPr lang="lt-LT" sz="1800" b="1" dirty="0"/>
                    </a:p>
                  </a:txBody>
                  <a:tcPr marL="91442" marR="91442" marT="45721" marB="45721"/>
                </a:tc>
                <a:tc>
                  <a:txBody>
                    <a:bodyPr/>
                    <a:lstStyle/>
                    <a:p>
                      <a:pPr algn="ctr"/>
                      <a:r>
                        <a:rPr lang="lt-LT" sz="1800" dirty="0"/>
                        <a:t>Reikalavimai ir paaiškinimai</a:t>
                      </a:r>
                      <a:endParaRPr lang="lt-LT" sz="1800" b="1" dirty="0"/>
                    </a:p>
                  </a:txBody>
                  <a:tcPr marL="91442" marR="91442" marT="45721" marB="45721"/>
                </a:tc>
                <a:extLst>
                  <a:ext uri="{0D108BD9-81ED-4DB2-BD59-A6C34878D82A}"/>
                </a:extLst>
              </a:tr>
              <a:tr h="379943">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2" marR="91442" marT="45721" marB="45721">
                    <a:solidFill>
                      <a:schemeClr val="accent3"/>
                    </a:solidFill>
                  </a:tcPr>
                </a:tc>
                <a:extLst>
                  <a:ext uri="{0D108BD9-81ED-4DB2-BD59-A6C34878D82A}"/>
                </a:extLst>
              </a:tr>
              <a:tr h="5431473">
                <a:tc>
                  <a:txBody>
                    <a:bodyPr/>
                    <a:lstStyle/>
                    <a:p>
                      <a:r>
                        <a:rPr lang="lt-LT" sz="1800" dirty="0"/>
                        <a:t>Projekto vykdymas</a:t>
                      </a:r>
                    </a:p>
                  </a:txBody>
                  <a:tcPr marL="91442" marR="91442" marT="45721" marB="45721"/>
                </a:tc>
                <a:tc>
                  <a:txBody>
                    <a:bodyPr/>
                    <a:lstStyle/>
                    <a:p>
                      <a:pPr marL="285750" indent="-285750" algn="just">
                        <a:buFont typeface="Arial" panose="020B0604020202020204" pitchFamily="34" charset="0"/>
                        <a:buChar char="•"/>
                      </a:pPr>
                      <a:r>
                        <a:rPr kumimoji="0" lang="lt-LT" sz="1700" b="1" kern="1200" dirty="0" smtClean="0">
                          <a:solidFill>
                            <a:schemeClr val="dk1"/>
                          </a:solidFill>
                          <a:effectLst/>
                          <a:latin typeface="+mn-lt"/>
                          <a:ea typeface="+mn-ea"/>
                          <a:cs typeface="+mn-cs"/>
                        </a:rPr>
                        <a:t>Valstybės ar savivaldybių biudžetinių įstaigų darbuotojui </a:t>
                      </a:r>
                      <a:r>
                        <a:rPr kumimoji="0" lang="lt-LT" sz="1700" kern="1200" dirty="0" smtClean="0">
                          <a:solidFill>
                            <a:schemeClr val="dk1"/>
                          </a:solidFill>
                          <a:effectLst/>
                          <a:latin typeface="+mn-lt"/>
                          <a:ea typeface="+mn-ea"/>
                          <a:cs typeface="+mn-cs"/>
                        </a:rPr>
                        <a:t>mokamo darbo užmokesčio dydis nustatomas vadovaujantis jų darbo užmokesčio dydį reglamentuojančių atitinkamų teisės aktų nuostatomis. </a:t>
                      </a:r>
                    </a:p>
                    <a:p>
                      <a:pPr marL="285750" indent="-285750" algn="just">
                        <a:buFont typeface="Arial" panose="020B0604020202020204" pitchFamily="34" charset="0"/>
                        <a:buChar char="•"/>
                      </a:pPr>
                      <a:r>
                        <a:rPr kumimoji="0" lang="lt-LT" sz="1700" b="1" kern="1200" dirty="0" smtClean="0">
                          <a:solidFill>
                            <a:schemeClr val="dk1"/>
                          </a:solidFill>
                          <a:effectLst/>
                          <a:latin typeface="+mn-lt"/>
                          <a:ea typeface="+mn-ea"/>
                          <a:cs typeface="+mn-cs"/>
                        </a:rPr>
                        <a:t>Kitų įstaigų darbuotojų darbo užmokesčio išlaidos </a:t>
                      </a:r>
                      <a:r>
                        <a:rPr kumimoji="0" lang="lt-LT" sz="1700" kern="1200" dirty="0" smtClean="0">
                          <a:solidFill>
                            <a:schemeClr val="dk1"/>
                          </a:solidFill>
                          <a:effectLst/>
                          <a:latin typeface="+mn-lt"/>
                          <a:ea typeface="+mn-ea"/>
                          <a:cs typeface="+mn-cs"/>
                        </a:rPr>
                        <a:t>neturi viršyti atitinkamos specializacijos ir kvalifikacijos darbuotojų vidutinio darbo užmokesčio, išskyrus tinkamai pagrįstus atvejus. </a:t>
                      </a:r>
                    </a:p>
                    <a:p>
                      <a:pPr marL="285750" indent="-285750" algn="just">
                        <a:buFont typeface="Arial" panose="020B0604020202020204" pitchFamily="34" charset="0"/>
                        <a:buChar char="•"/>
                      </a:pPr>
                      <a:r>
                        <a:rPr kumimoji="0" lang="lt-LT" sz="1700" b="1" kern="1200" dirty="0" smtClean="0">
                          <a:solidFill>
                            <a:schemeClr val="dk1"/>
                          </a:solidFill>
                          <a:effectLst/>
                          <a:latin typeface="+mn-lt"/>
                          <a:ea typeface="+mn-ea"/>
                          <a:cs typeface="+mn-cs"/>
                        </a:rPr>
                        <a:t>Su darbuotojais, vykdančiais tiesiogines projekto veiklas</a:t>
                      </a:r>
                      <a:r>
                        <a:rPr kumimoji="0" lang="lt-LT" sz="1700" kern="1200" dirty="0" smtClean="0">
                          <a:solidFill>
                            <a:schemeClr val="dk1"/>
                          </a:solidFill>
                          <a:effectLst/>
                          <a:latin typeface="+mn-lt"/>
                          <a:ea typeface="+mn-ea"/>
                          <a:cs typeface="+mn-cs"/>
                        </a:rPr>
                        <a:t>, turi būti sudaromos darbo sutartys, kai tas darbas yra pagrindinis arba esamų darbo sutarčių papildymai, kai šalia pagrindinių pareigų sulygstama dėl papildomų funkcijų projekte (tokiu atveju sutartyje turi būti aiškiai įvardyta, kiek laiko dirbama prie projekto, ir nurodomas atlygis).</a:t>
                      </a:r>
                    </a:p>
                    <a:p>
                      <a:pPr marL="285750" indent="-285750" algn="just">
                        <a:buFont typeface="Arial" panose="020B0604020202020204" pitchFamily="34" charset="0"/>
                        <a:buChar char="•"/>
                      </a:pPr>
                      <a:r>
                        <a:rPr kumimoji="0" lang="lt-LT" sz="1700" b="1" kern="1200" dirty="0" smtClean="0">
                          <a:solidFill>
                            <a:schemeClr val="dk1"/>
                          </a:solidFill>
                          <a:effectLst/>
                          <a:latin typeface="+mn-lt"/>
                          <a:ea typeface="+mn-ea"/>
                          <a:cs typeface="+mn-cs"/>
                        </a:rPr>
                        <a:t>Projekto vykdytojo ir partnerio organizacijų darbuotojų darbo užmokesči</a:t>
                      </a:r>
                      <a:r>
                        <a:rPr kumimoji="0" lang="lt-LT" sz="1700" kern="1200" dirty="0" smtClean="0">
                          <a:solidFill>
                            <a:schemeClr val="dk1"/>
                          </a:solidFill>
                          <a:effectLst/>
                          <a:latin typeface="+mn-lt"/>
                          <a:ea typeface="+mn-ea"/>
                          <a:cs typeface="+mn-cs"/>
                        </a:rPr>
                        <a:t>o už kasmetines atostogas ir (ar) kompensacijų už nepanaudotas kasmetines atostogas išlaidos finansuojamos pagal kasmetinių atostogų išmokų fiksuotąsias normas, nustatytas Kasmetinių atostogų ir papildomų poilsio dienų išmokų fiksuotųjų normų nustatymo tyrimo ataskaitoje, kuri skelbiama interneto svetainėje www.esinvesticijos.lt;</a:t>
                      </a:r>
                    </a:p>
                  </a:txBody>
                  <a:tcPr marL="91442" marR="91442" marT="45721" marB="45721"/>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582612" y="213316"/>
            <a:ext cx="8229600" cy="647700"/>
          </a:xfrm>
        </p:spPr>
        <p:txBody>
          <a:bodyPr>
            <a:noAutofit/>
          </a:bodyPr>
          <a:lstStyle/>
          <a:p>
            <a:pPr>
              <a:defRPr/>
            </a:pPr>
            <a:r>
              <a:rPr lang="lt-LT" altLang="lt-LT" sz="3200" dirty="0" smtClean="0"/>
              <a:t>TINKAMOS FINANSUOTI IŠLAIDOS (VI)</a:t>
            </a:r>
          </a:p>
        </p:txBody>
      </p:sp>
      <p:sp>
        <p:nvSpPr>
          <p:cNvPr id="39939"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179865166"/>
              </p:ext>
            </p:extLst>
          </p:nvPr>
        </p:nvGraphicFramePr>
        <p:xfrm>
          <a:off x="0" y="860425"/>
          <a:ext cx="9144000" cy="6132513"/>
        </p:xfrm>
        <a:graphic>
          <a:graphicData uri="http://schemas.openxmlformats.org/drawingml/2006/table">
            <a:tbl>
              <a:tblPr firstRow="1" bandRow="1">
                <a:tableStyleId>{F5AB1C69-6EDB-4FF4-983F-18BD219EF322}</a:tableStyleId>
              </a:tblPr>
              <a:tblGrid>
                <a:gridCol w="1511406">
                  <a:extLst>
                    <a:ext uri="{9D8B030D-6E8A-4147-A177-3AD203B41FA5}"/>
                  </a:extLst>
                </a:gridCol>
                <a:gridCol w="7632594">
                  <a:extLst>
                    <a:ext uri="{9D8B030D-6E8A-4147-A177-3AD203B41FA5}"/>
                  </a:extLst>
                </a:gridCol>
              </a:tblGrid>
              <a:tr h="433974">
                <a:tc rowSpan="2">
                  <a:txBody>
                    <a:bodyPr/>
                    <a:lstStyle/>
                    <a:p>
                      <a:pPr algn="ctr"/>
                      <a:r>
                        <a:rPr lang="lt-LT" sz="1800" dirty="0"/>
                        <a:t>Išlaidų kategorija</a:t>
                      </a:r>
                      <a:endParaRPr lang="lt-LT" sz="1800" b="1" dirty="0"/>
                    </a:p>
                  </a:txBody>
                  <a:tcPr marL="91447" marR="91447" marT="45722" marB="45722"/>
                </a:tc>
                <a:tc>
                  <a:txBody>
                    <a:bodyPr/>
                    <a:lstStyle/>
                    <a:p>
                      <a:pPr algn="ctr"/>
                      <a:r>
                        <a:rPr lang="lt-LT" sz="1800" dirty="0"/>
                        <a:t>Reikalavimai ir paaiškinimai</a:t>
                      </a:r>
                      <a:endParaRPr lang="lt-LT" sz="1800" b="1" dirty="0"/>
                    </a:p>
                  </a:txBody>
                  <a:tcPr marL="91447" marR="91447" marT="45722" marB="45722"/>
                </a:tc>
                <a:extLst>
                  <a:ext uri="{0D108BD9-81ED-4DB2-BD59-A6C34878D82A}"/>
                </a:extLst>
              </a:tr>
              <a:tr h="394524">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7" marR="91447" marT="45722" marB="45722">
                    <a:solidFill>
                      <a:schemeClr val="accent3"/>
                    </a:solidFill>
                  </a:tcPr>
                </a:tc>
                <a:extLst>
                  <a:ext uri="{0D108BD9-81ED-4DB2-BD59-A6C34878D82A}"/>
                </a:extLst>
              </a:tr>
              <a:tr h="5304015">
                <a:tc>
                  <a:txBody>
                    <a:bodyPr/>
                    <a:lstStyle/>
                    <a:p>
                      <a:r>
                        <a:rPr lang="lt-LT" sz="1800" dirty="0"/>
                        <a:t>Projekto vykdymas</a:t>
                      </a:r>
                    </a:p>
                  </a:txBody>
                  <a:tcPr marL="91447" marR="91447" marT="45722" marB="45722"/>
                </a:tc>
                <a:tc>
                  <a:txBody>
                    <a:bodyPr/>
                    <a:lstStyle/>
                    <a:p>
                      <a:pPr algn="just"/>
                      <a:r>
                        <a:rPr kumimoji="0" lang="lt-LT" sz="1800" kern="1200" dirty="0" smtClean="0">
                          <a:solidFill>
                            <a:schemeClr val="dk1"/>
                          </a:solidFill>
                          <a:effectLst/>
                          <a:latin typeface="+mn-lt"/>
                          <a:ea typeface="+mn-ea"/>
                          <a:cs typeface="+mn-cs"/>
                        </a:rPr>
                        <a:t>Projekto veiklas vykdančių </a:t>
                      </a:r>
                      <a:r>
                        <a:rPr kumimoji="0" lang="lt-LT" sz="1800" b="1" kern="1200" dirty="0" smtClean="0">
                          <a:solidFill>
                            <a:schemeClr val="dk1"/>
                          </a:solidFill>
                          <a:effectLst/>
                          <a:latin typeface="+mn-lt"/>
                          <a:ea typeface="+mn-ea"/>
                          <a:cs typeface="+mn-cs"/>
                        </a:rPr>
                        <a:t>savanorių savanoriška veikla</a:t>
                      </a:r>
                      <a:r>
                        <a:rPr kumimoji="0" lang="lt-LT" sz="1800" kern="1200" dirty="0" smtClean="0">
                          <a:solidFill>
                            <a:schemeClr val="dk1"/>
                          </a:solidFill>
                          <a:effectLst/>
                          <a:latin typeface="+mn-lt"/>
                          <a:ea typeface="+mn-ea"/>
                          <a:cs typeface="+mn-cs"/>
                        </a:rPr>
                        <a:t>, tiesiogiai susijusi su projekto veiklų vykdymu; </a:t>
                      </a:r>
                    </a:p>
                    <a:p>
                      <a:pPr algn="just"/>
                      <a:endParaRPr kumimoji="0" lang="lt-LT" sz="1800" kern="1200" dirty="0" smtClean="0">
                        <a:solidFill>
                          <a:schemeClr val="dk1"/>
                        </a:solidFill>
                        <a:effectLst/>
                        <a:latin typeface="+mn-lt"/>
                        <a:ea typeface="+mn-ea"/>
                        <a:cs typeface="+mn-cs"/>
                      </a:endParaRPr>
                    </a:p>
                    <a:p>
                      <a:pPr algn="just"/>
                      <a:r>
                        <a:rPr kumimoji="0" lang="lt-LT" sz="1800" b="1" kern="1200" dirty="0" smtClean="0">
                          <a:solidFill>
                            <a:schemeClr val="dk1"/>
                          </a:solidFill>
                          <a:effectLst/>
                          <a:latin typeface="+mn-lt"/>
                          <a:ea typeface="+mn-ea"/>
                          <a:cs typeface="+mn-cs"/>
                        </a:rPr>
                        <a:t>Šios išlaidos yra tinkamos tik kaip projekto vykdytojo nepiniginis nuosavas įnašas</a:t>
                      </a:r>
                      <a:r>
                        <a:rPr kumimoji="0" lang="lt-LT" sz="1800" kern="1200" dirty="0" smtClean="0">
                          <a:solidFill>
                            <a:schemeClr val="dk1"/>
                          </a:solidFill>
                          <a:effectLst/>
                          <a:latin typeface="+mn-lt"/>
                          <a:ea typeface="+mn-ea"/>
                          <a:cs typeface="+mn-cs"/>
                        </a:rPr>
                        <a:t>, kuris apskaičiuojamas:</a:t>
                      </a:r>
                    </a:p>
                    <a:p>
                      <a:pPr marL="285750" indent="-285750" algn="just">
                        <a:buFontTx/>
                        <a:buChar char="-"/>
                      </a:pPr>
                      <a:r>
                        <a:rPr kumimoji="0" lang="lt-LT" sz="1800" kern="1200" dirty="0" smtClean="0">
                          <a:solidFill>
                            <a:schemeClr val="dk1"/>
                          </a:solidFill>
                          <a:effectLst/>
                          <a:latin typeface="+mn-lt"/>
                          <a:ea typeface="+mn-ea"/>
                          <a:cs typeface="+mn-cs"/>
                        </a:rPr>
                        <a:t>taikant fiksuotąjį įkainį, kurio dydis nustatytas Projektą vykdančio personalo savanoriško darbo įnašo Priemonėje Nr. 08.61-ESFA-V-911 „Vietos plėtros strategijų įgyvendinimas“, fiksuotojo įkainio nustatymo tyrimo ataskaitoje, kuri skelbiama interneto svetainėje </a:t>
                      </a:r>
                      <a:r>
                        <a:rPr kumimoji="0" lang="lt-LT" sz="1800" kern="1200" dirty="0" smtClean="0">
                          <a:solidFill>
                            <a:schemeClr val="dk1"/>
                          </a:solidFill>
                          <a:effectLst/>
                          <a:latin typeface="+mn-lt"/>
                          <a:ea typeface="+mn-ea"/>
                          <a:cs typeface="+mn-cs"/>
                          <a:hlinkClick r:id="rId2"/>
                        </a:rPr>
                        <a:t>www.esinvesticijos.lt</a:t>
                      </a:r>
                      <a:r>
                        <a:rPr kumimoji="0" lang="lt-LT" sz="1800" kern="1200" dirty="0" smtClean="0">
                          <a:solidFill>
                            <a:schemeClr val="dk1"/>
                          </a:solidFill>
                          <a:effectLst/>
                          <a:latin typeface="+mn-lt"/>
                          <a:ea typeface="+mn-ea"/>
                          <a:cs typeface="+mn-cs"/>
                        </a:rPr>
                        <a:t>;</a:t>
                      </a:r>
                    </a:p>
                    <a:p>
                      <a:pPr marL="285750" indent="-285750" algn="just">
                        <a:buFontTx/>
                        <a:buChar char="-"/>
                      </a:pPr>
                      <a:r>
                        <a:rPr kumimoji="0" lang="lt-LT" sz="1800" kern="1200" dirty="0" smtClean="0">
                          <a:solidFill>
                            <a:schemeClr val="dk1"/>
                          </a:solidFill>
                          <a:effectLst/>
                          <a:latin typeface="+mn-lt"/>
                          <a:ea typeface="+mn-ea"/>
                          <a:cs typeface="+mn-cs"/>
                        </a:rPr>
                        <a:t>taikant Lietuvos Respublikos teisės aktų nustatytą minimalųjį darbo užmokestį (taikoma apskaičiuojant projekto veiklų dalyvių – savanorių savanoriškos veiklos nepiniginio įnašo dydį ir projekto veiklų dalyvių – savanorišką praktiką atliekančių asmenų  darbo nepiniginio įnašo dydį);</a:t>
                      </a:r>
                      <a:endParaRPr lang="lt-LT" sz="1800" dirty="0"/>
                    </a:p>
                  </a:txBody>
                  <a:tcPr marL="91447" marR="91447" marT="45722" marB="45722"/>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582612" y="213316"/>
            <a:ext cx="8229600" cy="647700"/>
          </a:xfrm>
        </p:spPr>
        <p:txBody>
          <a:bodyPr>
            <a:noAutofit/>
          </a:bodyPr>
          <a:lstStyle/>
          <a:p>
            <a:pPr>
              <a:defRPr/>
            </a:pPr>
            <a:r>
              <a:rPr lang="lt-LT" altLang="lt-LT" sz="3200" dirty="0" smtClean="0"/>
              <a:t>TINKAMOS FINANSUOTI IŠLAIDOS (VII)</a:t>
            </a:r>
          </a:p>
        </p:txBody>
      </p:sp>
      <p:sp>
        <p:nvSpPr>
          <p:cNvPr id="40963"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3925202959"/>
              </p:ext>
            </p:extLst>
          </p:nvPr>
        </p:nvGraphicFramePr>
        <p:xfrm>
          <a:off x="0" y="860425"/>
          <a:ext cx="9144000" cy="6132513"/>
        </p:xfrm>
        <a:graphic>
          <a:graphicData uri="http://schemas.openxmlformats.org/drawingml/2006/table">
            <a:tbl>
              <a:tblPr firstRow="1" bandRow="1">
                <a:tableStyleId>{F5AB1C69-6EDB-4FF4-983F-18BD219EF322}</a:tableStyleId>
              </a:tblPr>
              <a:tblGrid>
                <a:gridCol w="1511406">
                  <a:extLst>
                    <a:ext uri="{9D8B030D-6E8A-4147-A177-3AD203B41FA5}"/>
                  </a:extLst>
                </a:gridCol>
                <a:gridCol w="7632594">
                  <a:extLst>
                    <a:ext uri="{9D8B030D-6E8A-4147-A177-3AD203B41FA5}"/>
                  </a:extLst>
                </a:gridCol>
              </a:tblGrid>
              <a:tr h="433974">
                <a:tc rowSpan="2">
                  <a:txBody>
                    <a:bodyPr/>
                    <a:lstStyle/>
                    <a:p>
                      <a:pPr algn="ctr"/>
                      <a:r>
                        <a:rPr lang="lt-LT" sz="1800" dirty="0"/>
                        <a:t>Išlaidų kategorija</a:t>
                      </a:r>
                      <a:endParaRPr lang="lt-LT" sz="1800" b="1" dirty="0"/>
                    </a:p>
                  </a:txBody>
                  <a:tcPr marL="91447" marR="91447" marT="45722" marB="45722"/>
                </a:tc>
                <a:tc>
                  <a:txBody>
                    <a:bodyPr/>
                    <a:lstStyle/>
                    <a:p>
                      <a:pPr algn="ctr"/>
                      <a:r>
                        <a:rPr lang="lt-LT" sz="1800" dirty="0"/>
                        <a:t>Reikalavimai ir paaiškinimai</a:t>
                      </a:r>
                      <a:endParaRPr lang="lt-LT" sz="1800" b="1" dirty="0"/>
                    </a:p>
                  </a:txBody>
                  <a:tcPr marL="91447" marR="91447" marT="45722" marB="45722"/>
                </a:tc>
                <a:extLst>
                  <a:ext uri="{0D108BD9-81ED-4DB2-BD59-A6C34878D82A}"/>
                </a:extLst>
              </a:tr>
              <a:tr h="394524">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7" marR="91447" marT="45722" marB="45722">
                    <a:solidFill>
                      <a:schemeClr val="accent3"/>
                    </a:solidFill>
                  </a:tcPr>
                </a:tc>
                <a:extLst>
                  <a:ext uri="{0D108BD9-81ED-4DB2-BD59-A6C34878D82A}"/>
                </a:extLst>
              </a:tr>
              <a:tr h="5304015">
                <a:tc>
                  <a:txBody>
                    <a:bodyPr/>
                    <a:lstStyle/>
                    <a:p>
                      <a:r>
                        <a:rPr lang="lt-LT" sz="1800" dirty="0"/>
                        <a:t>Projekto vykdymas</a:t>
                      </a:r>
                    </a:p>
                  </a:txBody>
                  <a:tcPr marL="91447" marR="91447" marT="45722" marB="45722"/>
                </a:tc>
                <a:tc>
                  <a:txBody>
                    <a:bodyPr/>
                    <a:lstStyle/>
                    <a:p>
                      <a:pPr algn="just"/>
                      <a:r>
                        <a:rPr lang="lt-LT" dirty="0" smtClean="0">
                          <a:effectLst/>
                        </a:rPr>
                        <a:t>Projekto veiklų dalyvių –  juridinių asmenų, kurių savininkais ar dalininkais nėra valstybė ar savivaldybė arba kuriuose valstybei ar savivaldybei priklauso ne daugiau kaip 50 procentų balsų visuotiniame akcininkų susirinkime, darbuotojų darbo užmokesčio, apskaičiuoto ir išmokėto už darbo laiką, kurio metu darbuotojai dalyvavo projekto veiklose, ir susijusių darbdavio įsipareigojimų išlaidos (išskyrus tų projekto veiklose dalyvaujančių asmenų darbo užmokesčio išlaidas, kurie gauna darbo užmokestį ar jo dalį iš ES struktūrinės, kitos ES finansinės paramos ir tarptautinės finansinės paramos). </a:t>
                      </a:r>
                    </a:p>
                    <a:p>
                      <a:pPr algn="just"/>
                      <a:endParaRPr lang="lt-LT" dirty="0" smtClean="0">
                        <a:effectLst/>
                      </a:endParaRPr>
                    </a:p>
                    <a:p>
                      <a:pPr algn="just"/>
                      <a:r>
                        <a:rPr lang="lt-LT" b="1" dirty="0" smtClean="0">
                          <a:effectLst/>
                        </a:rPr>
                        <a:t>Šios išlaidos yra tinkamos tik kaip projekto vykdytojo ir (ar) partnerio (-</a:t>
                      </a:r>
                      <a:r>
                        <a:rPr lang="lt-LT" b="1" dirty="0" err="1" smtClean="0">
                          <a:effectLst/>
                        </a:rPr>
                        <a:t>ių</a:t>
                      </a:r>
                      <a:r>
                        <a:rPr lang="lt-LT" b="1" dirty="0" smtClean="0">
                          <a:effectLst/>
                        </a:rPr>
                        <a:t>) nuosavas įnašas</a:t>
                      </a:r>
                      <a:r>
                        <a:rPr lang="lt-LT" dirty="0" smtClean="0">
                          <a:effectLst/>
                        </a:rPr>
                        <a:t> ir apskaičiuojamos </a:t>
                      </a:r>
                      <a:r>
                        <a:rPr kumimoji="0" lang="lt-LT" sz="1800" kern="1200" dirty="0" smtClean="0">
                          <a:solidFill>
                            <a:schemeClr val="dk1"/>
                          </a:solidFill>
                          <a:effectLst/>
                          <a:latin typeface="+mn-lt"/>
                          <a:ea typeface="+mn-ea"/>
                          <a:cs typeface="+mn-cs"/>
                        </a:rPr>
                        <a:t>taikant Lietuvos Respublikos teisės aktų nustatytą minimalųjį darbo užmokestį (taikoma apskaičiuojant projekto veiklų, atitinkančių </a:t>
                      </a:r>
                      <a:r>
                        <a:rPr kumimoji="0" lang="en-US" sz="1800" kern="1200" dirty="0" smtClean="0">
                          <a:solidFill>
                            <a:schemeClr val="dk1"/>
                          </a:solidFill>
                          <a:effectLst/>
                          <a:latin typeface="+mn-lt"/>
                          <a:ea typeface="+mn-ea"/>
                          <a:cs typeface="+mn-cs"/>
                        </a:rPr>
                        <a:t>PFSA</a:t>
                      </a:r>
                      <a:r>
                        <a:rPr kumimoji="0" lang="lt-LT" sz="1800" kern="1200" dirty="0" smtClean="0">
                          <a:solidFill>
                            <a:schemeClr val="dk1"/>
                          </a:solidFill>
                          <a:effectLst/>
                          <a:latin typeface="+mn-lt"/>
                          <a:ea typeface="+mn-ea"/>
                          <a:cs typeface="+mn-cs"/>
                        </a:rPr>
                        <a:t> 10.2.1.2, 10.2.1.4 veiklas, nuosavo įnašo dydžiui apskaičiuoti);</a:t>
                      </a:r>
                      <a:endParaRPr lang="lt-LT" dirty="0">
                        <a:effectLst/>
                      </a:endParaRPr>
                    </a:p>
                  </a:txBody>
                  <a:tcPr marL="91447" marR="91447" marT="45722" marB="45722"/>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1560" y="44450"/>
            <a:ext cx="8229600" cy="647700"/>
          </a:xfrm>
        </p:spPr>
        <p:txBody>
          <a:bodyPr>
            <a:noAutofit/>
          </a:bodyPr>
          <a:lstStyle/>
          <a:p>
            <a:pPr>
              <a:defRPr/>
            </a:pPr>
            <a:r>
              <a:rPr lang="lt-LT" altLang="lt-LT" sz="2800" dirty="0" smtClean="0"/>
              <a:t>TINKAMOS FINANSUOTI IŠLAIDOS (VIII)</a:t>
            </a:r>
          </a:p>
        </p:txBody>
      </p:sp>
      <p:sp>
        <p:nvSpPr>
          <p:cNvPr id="41987"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25091915"/>
              </p:ext>
            </p:extLst>
          </p:nvPr>
        </p:nvGraphicFramePr>
        <p:xfrm>
          <a:off x="-12700" y="536575"/>
          <a:ext cx="9156700" cy="6321425"/>
        </p:xfrm>
        <a:graphic>
          <a:graphicData uri="http://schemas.openxmlformats.org/drawingml/2006/table">
            <a:tbl>
              <a:tblPr firstRow="1" bandRow="1">
                <a:tableStyleId>{F5AB1C69-6EDB-4FF4-983F-18BD219EF322}</a:tableStyleId>
              </a:tblPr>
              <a:tblGrid>
                <a:gridCol w="1513506">
                  <a:extLst>
                    <a:ext uri="{9D8B030D-6E8A-4147-A177-3AD203B41FA5}"/>
                  </a:extLst>
                </a:gridCol>
                <a:gridCol w="7643194">
                  <a:extLst>
                    <a:ext uri="{9D8B030D-6E8A-4147-A177-3AD203B41FA5}"/>
                  </a:extLst>
                </a:gridCol>
              </a:tblGrid>
              <a:tr h="447343">
                <a:tc rowSpan="2">
                  <a:txBody>
                    <a:bodyPr/>
                    <a:lstStyle/>
                    <a:p>
                      <a:pPr algn="ctr"/>
                      <a:r>
                        <a:rPr lang="lt-LT" sz="1800" dirty="0"/>
                        <a:t>Išlaidų kategorija</a:t>
                      </a:r>
                      <a:endParaRPr lang="lt-LT" sz="1800" b="1" dirty="0"/>
                    </a:p>
                  </a:txBody>
                  <a:tcPr marL="91443" marR="91443" marT="45722" marB="45722"/>
                </a:tc>
                <a:tc>
                  <a:txBody>
                    <a:bodyPr/>
                    <a:lstStyle/>
                    <a:p>
                      <a:pPr algn="ctr"/>
                      <a:r>
                        <a:rPr lang="lt-LT" sz="1800" dirty="0"/>
                        <a:t>Reikalavimai ir paaiškinimai</a:t>
                      </a:r>
                      <a:endParaRPr lang="lt-LT" sz="1800" b="1" dirty="0"/>
                    </a:p>
                  </a:txBody>
                  <a:tcPr marL="91443" marR="91443" marT="45722" marB="45722"/>
                </a:tc>
                <a:extLst>
                  <a:ext uri="{0D108BD9-81ED-4DB2-BD59-A6C34878D82A}"/>
                </a:extLst>
              </a:tr>
              <a:tr h="406677">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3" marR="91443" marT="45722" marB="45722">
                    <a:solidFill>
                      <a:schemeClr val="accent3"/>
                    </a:solidFill>
                  </a:tcPr>
                </a:tc>
                <a:extLst>
                  <a:ext uri="{0D108BD9-81ED-4DB2-BD59-A6C34878D82A}"/>
                </a:extLst>
              </a:tr>
              <a:tr h="5467405">
                <a:tc>
                  <a:txBody>
                    <a:bodyPr/>
                    <a:lstStyle/>
                    <a:p>
                      <a:r>
                        <a:rPr lang="lt-LT" sz="1800" dirty="0"/>
                        <a:t>Projekto vykdymas</a:t>
                      </a:r>
                    </a:p>
                  </a:txBody>
                  <a:tcPr marL="91443" marR="91443" marT="45722" marB="45722"/>
                </a:tc>
                <a:tc>
                  <a:txBody>
                    <a:bodyPr/>
                    <a:lstStyle/>
                    <a:p>
                      <a:pPr algn="just"/>
                      <a:r>
                        <a:rPr kumimoji="0" lang="lt-LT" sz="1700" kern="1200" dirty="0" smtClean="0">
                          <a:solidFill>
                            <a:schemeClr val="dk1"/>
                          </a:solidFill>
                          <a:effectLst/>
                          <a:latin typeface="+mn-lt"/>
                          <a:ea typeface="+mn-ea"/>
                          <a:cs typeface="+mn-cs"/>
                        </a:rPr>
                        <a:t>Projekto veiklų dalyvių – viešojo valdymo institucijų (t. y. biudžetinių įstaigų, kurios savininkė yra valstybė ar savivaldybė, valstybės ar savivaldybės įmonė, viešoji įstaiga, kurios savininkė ar dalininkė yra valstybė ar savivaldybė, asociacija, akcinė bendrovė ir uždaroji akcinė bendrovė, kurioje valstybei ar savivaldybei priklauso daugiau kaip 50 procentų balsų visuotiniame akcininkų susirinkime, teisės aktų įgaliota dalyvauti viešojo valdymo procesuose) darbuotojų darbo užmokesčio, apskaičiuoto ir išmokėto už darbo laiką, kurio metu darbuotojai dalyvavo projekto veiklose, ir susijusių darbdavio įsipareigojimų išlaidos (išskyrus tų projekto veiklose dalyvaujančių asmenų darbo užmokesčio išlaidas, kurie gauna darbo užmokestį ar jo dalį iš ES struktūrinės, kitos ES finansinės paramos ir tarptautinės finansinės paramos). </a:t>
                      </a:r>
                    </a:p>
                    <a:p>
                      <a:pPr algn="just"/>
                      <a:endParaRPr kumimoji="0" lang="lt-LT" sz="1700" kern="1200" dirty="0" smtClean="0">
                        <a:solidFill>
                          <a:schemeClr val="dk1"/>
                        </a:solidFill>
                        <a:effectLst/>
                        <a:latin typeface="+mn-lt"/>
                        <a:ea typeface="+mn-ea"/>
                        <a:cs typeface="+mn-cs"/>
                      </a:endParaRPr>
                    </a:p>
                    <a:p>
                      <a:pPr algn="just"/>
                      <a:r>
                        <a:rPr kumimoji="0" lang="lt-LT" sz="1700" b="1" kern="1200" dirty="0" smtClean="0">
                          <a:solidFill>
                            <a:schemeClr val="dk1"/>
                          </a:solidFill>
                          <a:effectLst/>
                          <a:latin typeface="+mn-lt"/>
                          <a:ea typeface="+mn-ea"/>
                          <a:cs typeface="+mn-cs"/>
                        </a:rPr>
                        <a:t>Šios išlaidos yra tinkamos tik kaip projekto vykdytojo ir (ar) partnerio (-</a:t>
                      </a:r>
                      <a:r>
                        <a:rPr kumimoji="0" lang="lt-LT" sz="1700" b="1" kern="1200" dirty="0" err="1" smtClean="0">
                          <a:solidFill>
                            <a:schemeClr val="dk1"/>
                          </a:solidFill>
                          <a:effectLst/>
                          <a:latin typeface="+mn-lt"/>
                          <a:ea typeface="+mn-ea"/>
                          <a:cs typeface="+mn-cs"/>
                        </a:rPr>
                        <a:t>ių</a:t>
                      </a:r>
                      <a:r>
                        <a:rPr kumimoji="0" lang="lt-LT" sz="1700" b="1" kern="1200" dirty="0" smtClean="0">
                          <a:solidFill>
                            <a:schemeClr val="dk1"/>
                          </a:solidFill>
                          <a:effectLst/>
                          <a:latin typeface="+mn-lt"/>
                          <a:ea typeface="+mn-ea"/>
                          <a:cs typeface="+mn-cs"/>
                        </a:rPr>
                        <a:t>) nuosavas įnašas </a:t>
                      </a:r>
                      <a:r>
                        <a:rPr kumimoji="0" lang="lt-LT" sz="1700" kern="1200" dirty="0" smtClean="0">
                          <a:solidFill>
                            <a:schemeClr val="dk1"/>
                          </a:solidFill>
                          <a:effectLst/>
                          <a:latin typeface="+mn-lt"/>
                          <a:ea typeface="+mn-ea"/>
                          <a:cs typeface="+mn-cs"/>
                        </a:rPr>
                        <a:t>ir apskaičiuojamos taikant Lietuvos Respublikos teisės aktų nustatytą minimalųjį darbo užmokestį (taikoma apskaičiuojant projekto veiklų, atitinkančių </a:t>
                      </a:r>
                      <a:r>
                        <a:rPr kumimoji="0" lang="en-US" sz="1700" kern="1200" dirty="0" smtClean="0">
                          <a:solidFill>
                            <a:schemeClr val="dk1"/>
                          </a:solidFill>
                          <a:effectLst/>
                          <a:latin typeface="+mn-lt"/>
                          <a:ea typeface="+mn-ea"/>
                          <a:cs typeface="+mn-cs"/>
                        </a:rPr>
                        <a:t>PFSA</a:t>
                      </a:r>
                      <a:r>
                        <a:rPr kumimoji="0" lang="lt-LT" sz="1700" kern="1200" dirty="0" smtClean="0">
                          <a:solidFill>
                            <a:schemeClr val="dk1"/>
                          </a:solidFill>
                          <a:effectLst/>
                          <a:latin typeface="+mn-lt"/>
                          <a:ea typeface="+mn-ea"/>
                          <a:cs typeface="+mn-cs"/>
                        </a:rPr>
                        <a:t> 10.2.1.2 ir 10.2.1.4 veiklas, nuosavo įnašo dydžiui apskaičiuoti);</a:t>
                      </a:r>
                      <a:endParaRPr kumimoji="0" lang="lt-LT" sz="1700" kern="1200" dirty="0">
                        <a:solidFill>
                          <a:schemeClr val="dk1"/>
                        </a:solidFill>
                        <a:effectLst/>
                        <a:latin typeface="+mn-lt"/>
                        <a:ea typeface="+mn-ea"/>
                        <a:cs typeface="+mn-cs"/>
                      </a:endParaRPr>
                    </a:p>
                  </a:txBody>
                  <a:tcPr marL="91443" marR="91443" marT="45722" marB="45722"/>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582612" y="213316"/>
            <a:ext cx="8229600" cy="647700"/>
          </a:xfrm>
        </p:spPr>
        <p:txBody>
          <a:bodyPr>
            <a:noAutofit/>
          </a:bodyPr>
          <a:lstStyle/>
          <a:p>
            <a:pPr>
              <a:defRPr/>
            </a:pPr>
            <a:r>
              <a:rPr lang="lt-LT" altLang="lt-LT" sz="3200" dirty="0" smtClean="0"/>
              <a:t>TINKAMOS FINANSUOTI IŠLAIDOS (IX)</a:t>
            </a:r>
          </a:p>
        </p:txBody>
      </p:sp>
      <p:sp>
        <p:nvSpPr>
          <p:cNvPr id="43011"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nvGraphicFramePr>
        <p:xfrm>
          <a:off x="0" y="742950"/>
          <a:ext cx="8993188" cy="6132513"/>
        </p:xfrm>
        <a:graphic>
          <a:graphicData uri="http://schemas.openxmlformats.org/drawingml/2006/table">
            <a:tbl>
              <a:tblPr firstRow="1" bandRow="1">
                <a:tableStyleId>{F5AB1C69-6EDB-4FF4-983F-18BD219EF322}</a:tableStyleId>
              </a:tblPr>
              <a:tblGrid>
                <a:gridCol w="1486479">
                  <a:extLst>
                    <a:ext uri="{9D8B030D-6E8A-4147-A177-3AD203B41FA5}"/>
                  </a:extLst>
                </a:gridCol>
                <a:gridCol w="7506709">
                  <a:extLst>
                    <a:ext uri="{9D8B030D-6E8A-4147-A177-3AD203B41FA5}"/>
                  </a:extLst>
                </a:gridCol>
              </a:tblGrid>
              <a:tr h="433974">
                <a:tc rowSpan="2">
                  <a:txBody>
                    <a:bodyPr/>
                    <a:lstStyle/>
                    <a:p>
                      <a:pPr algn="ctr"/>
                      <a:r>
                        <a:rPr lang="lt-LT" sz="1800" dirty="0"/>
                        <a:t>Išlaidų kategorija</a:t>
                      </a:r>
                      <a:endParaRPr lang="lt-LT" sz="1800" b="1" dirty="0"/>
                    </a:p>
                  </a:txBody>
                  <a:tcPr marL="91447" marR="91447" marT="45722" marB="45722"/>
                </a:tc>
                <a:tc>
                  <a:txBody>
                    <a:bodyPr/>
                    <a:lstStyle/>
                    <a:p>
                      <a:pPr algn="ctr"/>
                      <a:r>
                        <a:rPr lang="lt-LT" sz="1800" dirty="0"/>
                        <a:t>Reikalavimai ir paaiškinimai</a:t>
                      </a:r>
                      <a:endParaRPr lang="lt-LT" sz="1800" b="1" dirty="0"/>
                    </a:p>
                  </a:txBody>
                  <a:tcPr marL="91447" marR="91447" marT="45722" marB="45722"/>
                </a:tc>
                <a:extLst>
                  <a:ext uri="{0D108BD9-81ED-4DB2-BD59-A6C34878D82A}"/>
                </a:extLst>
              </a:tr>
              <a:tr h="394524">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7" marR="91447" marT="45722" marB="45722">
                    <a:solidFill>
                      <a:schemeClr val="accent3"/>
                    </a:solidFill>
                  </a:tcPr>
                </a:tc>
                <a:extLst>
                  <a:ext uri="{0D108BD9-81ED-4DB2-BD59-A6C34878D82A}"/>
                </a:extLst>
              </a:tr>
              <a:tr h="5304015">
                <a:tc>
                  <a:txBody>
                    <a:bodyPr/>
                    <a:lstStyle/>
                    <a:p>
                      <a:r>
                        <a:rPr lang="lt-LT" sz="1800" dirty="0"/>
                        <a:t>Projekto vykdymas</a:t>
                      </a:r>
                    </a:p>
                  </a:txBody>
                  <a:tcPr marL="91447" marR="91447" marT="45722" marB="45722"/>
                </a:tc>
                <a:tc>
                  <a:txBody>
                    <a:bodyPr/>
                    <a:lstStyle/>
                    <a:p>
                      <a:pPr algn="just"/>
                      <a:r>
                        <a:rPr kumimoji="0" lang="lt-LT" sz="1800" kern="1200" dirty="0" smtClean="0">
                          <a:solidFill>
                            <a:schemeClr val="dk1"/>
                          </a:solidFill>
                          <a:effectLst/>
                          <a:latin typeface="+mn-lt"/>
                          <a:ea typeface="+mn-ea"/>
                          <a:cs typeface="+mn-cs"/>
                        </a:rPr>
                        <a:t>Projekto veikloms vykdyti reikalingo </a:t>
                      </a:r>
                      <a:r>
                        <a:rPr kumimoji="0" lang="lt-LT" sz="1800" b="1" kern="1200" dirty="0" smtClean="0">
                          <a:solidFill>
                            <a:schemeClr val="dk1"/>
                          </a:solidFill>
                          <a:effectLst/>
                          <a:latin typeface="+mn-lt"/>
                          <a:ea typeface="+mn-ea"/>
                          <a:cs typeface="+mn-cs"/>
                        </a:rPr>
                        <a:t>nekilnojamojo turto nuomos išlaidos; </a:t>
                      </a:r>
                    </a:p>
                    <a:p>
                      <a:r>
                        <a:rPr kumimoji="0" lang="lt-LT" sz="1800" kern="1200" dirty="0" smtClean="0">
                          <a:solidFill>
                            <a:schemeClr val="dk1"/>
                          </a:solidFill>
                          <a:effectLst/>
                          <a:latin typeface="+mn-lt"/>
                          <a:ea typeface="+mn-ea"/>
                          <a:cs typeface="+mn-cs"/>
                        </a:rPr>
                        <a:t>Šios išlaidos tinkamos finansuoti, jeigu tenkinamos visos šios sąlygos:</a:t>
                      </a:r>
                    </a:p>
                    <a:p>
                      <a:pPr marL="285750" indent="-285750">
                        <a:buFont typeface="Arial" panose="020B0604020202020204" pitchFamily="34" charset="0"/>
                        <a:buChar char="•"/>
                      </a:pPr>
                      <a:r>
                        <a:rPr kumimoji="0" lang="lt-LT" sz="1800" kern="1200" dirty="0" smtClean="0">
                          <a:solidFill>
                            <a:schemeClr val="dk1"/>
                          </a:solidFill>
                          <a:effectLst/>
                          <a:latin typeface="+mn-lt"/>
                          <a:ea typeface="+mn-ea"/>
                          <a:cs typeface="+mn-cs"/>
                        </a:rPr>
                        <a:t>projekto veiklas (arba jų dalį), kurių vykdymui nuomojamas nekilnojamasis turtas, įgyvendina pats projekto vykdytojas ir (ar) partneris; </a:t>
                      </a:r>
                    </a:p>
                    <a:p>
                      <a:pPr marL="285750" indent="-285750">
                        <a:buFont typeface="Arial" panose="020B0604020202020204" pitchFamily="34" charset="0"/>
                        <a:buChar char="•"/>
                      </a:pPr>
                      <a:r>
                        <a:rPr kumimoji="0" lang="lt-LT" sz="1800" kern="1200" dirty="0" smtClean="0">
                          <a:solidFill>
                            <a:schemeClr val="dk1"/>
                          </a:solidFill>
                          <a:effectLst/>
                          <a:latin typeface="+mn-lt"/>
                          <a:ea typeface="+mn-ea"/>
                          <a:cs typeface="+mn-cs"/>
                        </a:rPr>
                        <a:t>projekto vykdytojas ir (ar) partneris pagrindžia, kad:</a:t>
                      </a:r>
                    </a:p>
                    <a:p>
                      <a:pPr marL="742950" lvl="1" indent="-285750" algn="just">
                        <a:buFont typeface="Wingdings" panose="05000000000000000000" pitchFamily="2" charset="2"/>
                        <a:buChar char="ü"/>
                      </a:pPr>
                      <a:r>
                        <a:rPr kumimoji="0" lang="lt-LT" sz="1800" kern="1200" dirty="0" smtClean="0">
                          <a:solidFill>
                            <a:schemeClr val="dk1"/>
                          </a:solidFill>
                          <a:effectLst/>
                          <a:latin typeface="+mn-lt"/>
                          <a:ea typeface="+mn-ea"/>
                          <a:cs typeface="+mn-cs"/>
                        </a:rPr>
                        <a:t>projekto vykdytojo ar partnerio nuosavybės, patikėjimo ar panaudos teise valdomų patalpų ploto nepakanka projekto veikloms vykdyti arba projekto vykdytojo ar partnerio nuosavybės, patikėjimo ar panaudos teise valdomos patalpos dėl numatomų vykdyti projekto veiklų pobūdžio ir šioms veikloms taikomų teisės aktuose nustatytų reikalavimų yra netinkamos; </a:t>
                      </a:r>
                    </a:p>
                    <a:p>
                      <a:pPr marL="742950" lvl="1" indent="-285750" algn="just">
                        <a:buFont typeface="Wingdings" panose="05000000000000000000" pitchFamily="2" charset="2"/>
                        <a:buChar char="ü"/>
                      </a:pPr>
                      <a:r>
                        <a:rPr lang="lt-LT" dirty="0" smtClean="0">
                          <a:effectLst/>
                        </a:rPr>
                        <a:t>projekto vykdytojas ir partneris, siekdami įgyti teisę projekto veikloms vykdyti reikalingas patalpas valdyti panaudos ir (ar) patikėjimo teise, ėmėsi visų teisėtų priemonių, reikalingų tą teisę įgyti;</a:t>
                      </a:r>
                      <a:endParaRPr lang="lt-LT" dirty="0">
                        <a:effectLst/>
                      </a:endParaRPr>
                    </a:p>
                  </a:txBody>
                  <a:tcPr marL="91447" marR="91447" marT="45722" marB="45722"/>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1560" y="44450"/>
            <a:ext cx="8229600" cy="647700"/>
          </a:xfrm>
        </p:spPr>
        <p:txBody>
          <a:bodyPr>
            <a:noAutofit/>
          </a:bodyPr>
          <a:lstStyle/>
          <a:p>
            <a:pPr>
              <a:defRPr/>
            </a:pPr>
            <a:r>
              <a:rPr lang="lt-LT" altLang="lt-LT" sz="3200" dirty="0" smtClean="0"/>
              <a:t>TINKAMOS FINANSUOTI IŠLAIDOS (X)</a:t>
            </a:r>
          </a:p>
        </p:txBody>
      </p:sp>
      <p:sp>
        <p:nvSpPr>
          <p:cNvPr id="44035"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326599970"/>
              </p:ext>
            </p:extLst>
          </p:nvPr>
        </p:nvGraphicFramePr>
        <p:xfrm>
          <a:off x="7938" y="665163"/>
          <a:ext cx="9144000" cy="6192837"/>
        </p:xfrm>
        <a:graphic>
          <a:graphicData uri="http://schemas.openxmlformats.org/drawingml/2006/table">
            <a:tbl>
              <a:tblPr firstRow="1" bandRow="1">
                <a:tableStyleId>{F5AB1C69-6EDB-4FF4-983F-18BD219EF322}</a:tableStyleId>
              </a:tblPr>
              <a:tblGrid>
                <a:gridCol w="1511406">
                  <a:extLst>
                    <a:ext uri="{9D8B030D-6E8A-4147-A177-3AD203B41FA5}"/>
                  </a:extLst>
                </a:gridCol>
                <a:gridCol w="7632594">
                  <a:extLst>
                    <a:ext uri="{9D8B030D-6E8A-4147-A177-3AD203B41FA5}"/>
                  </a:extLst>
                </a:gridCol>
              </a:tblGrid>
              <a:tr h="438243">
                <a:tc rowSpan="2">
                  <a:txBody>
                    <a:bodyPr/>
                    <a:lstStyle/>
                    <a:p>
                      <a:pPr algn="ctr"/>
                      <a:r>
                        <a:rPr lang="lt-LT" sz="1800" dirty="0"/>
                        <a:t>Išlaidų kategorija</a:t>
                      </a:r>
                      <a:endParaRPr lang="lt-LT" sz="1800" b="1" dirty="0"/>
                    </a:p>
                  </a:txBody>
                  <a:tcPr marL="91447" marR="91447" marT="45723" marB="45723"/>
                </a:tc>
                <a:tc>
                  <a:txBody>
                    <a:bodyPr/>
                    <a:lstStyle/>
                    <a:p>
                      <a:pPr algn="ctr"/>
                      <a:r>
                        <a:rPr lang="lt-LT" sz="1800" dirty="0"/>
                        <a:t>Reikalavimai ir paaiškinimai</a:t>
                      </a:r>
                      <a:endParaRPr lang="lt-LT" sz="1800" b="1" dirty="0"/>
                    </a:p>
                  </a:txBody>
                  <a:tcPr marL="91447" marR="91447" marT="45723" marB="45723"/>
                </a:tc>
                <a:extLst>
                  <a:ext uri="{0D108BD9-81ED-4DB2-BD59-A6C34878D82A}"/>
                </a:extLst>
              </a:tr>
              <a:tr h="398404">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7" marR="91447" marT="45723" marB="45723">
                    <a:solidFill>
                      <a:schemeClr val="accent3"/>
                    </a:solidFill>
                  </a:tcPr>
                </a:tc>
                <a:extLst>
                  <a:ext uri="{0D108BD9-81ED-4DB2-BD59-A6C34878D82A}"/>
                </a:extLst>
              </a:tr>
              <a:tr h="5356190">
                <a:tc>
                  <a:txBody>
                    <a:bodyPr/>
                    <a:lstStyle/>
                    <a:p>
                      <a:r>
                        <a:rPr lang="lt-LT" sz="1800" dirty="0"/>
                        <a:t>Projekto vykdymas</a:t>
                      </a:r>
                    </a:p>
                  </a:txBody>
                  <a:tcPr marL="91447" marR="91447" marT="45723" marB="45723"/>
                </a:tc>
                <a:tc>
                  <a:txBody>
                    <a:bodyPr/>
                    <a:lstStyle/>
                    <a:p>
                      <a:pPr algn="just"/>
                      <a:r>
                        <a:rPr lang="lt-LT" sz="1800" dirty="0" smtClean="0">
                          <a:effectLst/>
                        </a:rPr>
                        <a:t>Projekto veikloms vykdyti reikalingo ir projekto vykdytojo ar partnerio nuosavybės, nuomos, panaudos ar patikėjimo teise valdomo </a:t>
                      </a:r>
                      <a:r>
                        <a:rPr lang="lt-LT" sz="1800" b="1" dirty="0" smtClean="0">
                          <a:effectLst/>
                        </a:rPr>
                        <a:t>nekilnojamojo turto (patalpų) eksploatavimo išlaidos </a:t>
                      </a:r>
                      <a:r>
                        <a:rPr lang="lt-LT" sz="1800" dirty="0" smtClean="0">
                          <a:effectLst/>
                        </a:rPr>
                        <a:t>(komunalinių paslaugų, šildymo, patalpų tvarkymo ir pan. išlaidos); </a:t>
                      </a:r>
                    </a:p>
                    <a:p>
                      <a:pPr algn="just"/>
                      <a:r>
                        <a:rPr lang="lt-LT" sz="1800" dirty="0" smtClean="0">
                          <a:effectLst/>
                        </a:rPr>
                        <a:t>Šios išlaidos </a:t>
                      </a:r>
                      <a:r>
                        <a:rPr lang="lt-LT" sz="1800" b="1" u="sng" dirty="0" smtClean="0">
                          <a:effectLst/>
                        </a:rPr>
                        <a:t>tinkamos finansuoti tuo atveju, kai projekto veiklas (arba jų dalį) įgyvendina pats projekto vykdytojas ar partneris.</a:t>
                      </a:r>
                    </a:p>
                    <a:p>
                      <a:pPr algn="just"/>
                      <a:endParaRPr kumimoji="0" lang="lt-LT" sz="1800" kern="1200" dirty="0" smtClean="0">
                        <a:solidFill>
                          <a:schemeClr val="dk1"/>
                        </a:solidFill>
                        <a:effectLst/>
                        <a:latin typeface="+mn-lt"/>
                        <a:ea typeface="+mn-ea"/>
                        <a:cs typeface="+mn-cs"/>
                      </a:endParaRPr>
                    </a:p>
                    <a:p>
                      <a:pPr algn="just"/>
                      <a:r>
                        <a:rPr kumimoji="0" lang="lt-LT" sz="1800" kern="1200" dirty="0" smtClean="0">
                          <a:solidFill>
                            <a:schemeClr val="dk1"/>
                          </a:solidFill>
                          <a:effectLst/>
                          <a:latin typeface="+mn-lt"/>
                          <a:ea typeface="+mn-ea"/>
                          <a:cs typeface="+mn-cs"/>
                        </a:rPr>
                        <a:t>Projekto veikloms vykdyti reikalingų baldų, įrangos, įrenginių, įrankių, kompiuterinės technikos, programinės </a:t>
                      </a:r>
                      <a:r>
                        <a:rPr kumimoji="0" lang="lt-LT" sz="1800" b="1" kern="1200" dirty="0" smtClean="0">
                          <a:solidFill>
                            <a:schemeClr val="dk1"/>
                          </a:solidFill>
                          <a:effectLst/>
                          <a:latin typeface="+mn-lt"/>
                          <a:ea typeface="+mn-ea"/>
                          <a:cs typeface="+mn-cs"/>
                        </a:rPr>
                        <a:t>įrangos nuomos išlaidos.</a:t>
                      </a:r>
                      <a:r>
                        <a:rPr kumimoji="0" lang="lt-LT" sz="1800" kern="1200" dirty="0" smtClean="0">
                          <a:solidFill>
                            <a:schemeClr val="dk1"/>
                          </a:solidFill>
                          <a:effectLst/>
                          <a:latin typeface="+mn-lt"/>
                          <a:ea typeface="+mn-ea"/>
                          <a:cs typeface="+mn-cs"/>
                        </a:rPr>
                        <a:t> </a:t>
                      </a:r>
                    </a:p>
                    <a:p>
                      <a:pPr algn="just"/>
                      <a:r>
                        <a:rPr kumimoji="0" lang="lt-LT" sz="1800" kern="1200" dirty="0" smtClean="0">
                          <a:solidFill>
                            <a:schemeClr val="dk1"/>
                          </a:solidFill>
                          <a:effectLst/>
                          <a:latin typeface="+mn-lt"/>
                          <a:ea typeface="+mn-ea"/>
                          <a:cs typeface="+mn-cs"/>
                        </a:rPr>
                        <a:t>Šios išlaidos tinkamos, kai projekto veiklas (ar jų dalį), kurių vykdymui nuomojamas minėtas turtas, </a:t>
                      </a:r>
                      <a:r>
                        <a:rPr kumimoji="0" lang="lt-LT" sz="1800" b="1" u="sng" kern="1200" dirty="0" smtClean="0">
                          <a:solidFill>
                            <a:schemeClr val="dk1"/>
                          </a:solidFill>
                          <a:effectLst/>
                          <a:latin typeface="+mn-lt"/>
                          <a:ea typeface="+mn-ea"/>
                          <a:cs typeface="+mn-cs"/>
                        </a:rPr>
                        <a:t>vykdo pats projekto vykdytojas ar partneris arba tuo atveju, kai vykdomas </a:t>
                      </a:r>
                      <a:r>
                        <a:rPr kumimoji="0" lang="lt-LT" sz="1800" b="1" u="sng" kern="1200" baseline="0" dirty="0" smtClean="0">
                          <a:solidFill>
                            <a:schemeClr val="dk1"/>
                          </a:solidFill>
                          <a:effectLst/>
                          <a:latin typeface="+mn-lt"/>
                          <a:ea typeface="+mn-ea"/>
                          <a:cs typeface="+mn-cs"/>
                        </a:rPr>
                        <a:t>praktinių darbo įgūdžių įgijimas (</a:t>
                      </a:r>
                      <a:r>
                        <a:rPr kumimoji="0" lang="lt-LT" sz="1800" b="1" i="1" u="sng" kern="1200" baseline="0" dirty="0" smtClean="0">
                          <a:solidFill>
                            <a:schemeClr val="dk1"/>
                          </a:solidFill>
                          <a:effectLst/>
                          <a:latin typeface="+mn-lt"/>
                          <a:ea typeface="+mn-ea"/>
                          <a:cs typeface="+mn-cs"/>
                        </a:rPr>
                        <a:t>2.2.2. veiksmas</a:t>
                      </a:r>
                      <a:r>
                        <a:rPr kumimoji="0" lang="lt-LT" sz="1800" b="1" u="sng" kern="1200" baseline="0" dirty="0" smtClean="0">
                          <a:solidFill>
                            <a:schemeClr val="dk1"/>
                          </a:solidFill>
                          <a:effectLst/>
                          <a:latin typeface="+mn-lt"/>
                          <a:ea typeface="+mn-ea"/>
                          <a:cs typeface="+mn-cs"/>
                        </a:rPr>
                        <a:t>)</a:t>
                      </a:r>
                      <a:r>
                        <a:rPr kumimoji="0" lang="lt-LT" sz="1800" kern="1200" baseline="0" dirty="0" smtClean="0">
                          <a:solidFill>
                            <a:schemeClr val="dk1"/>
                          </a:solidFill>
                          <a:effectLst/>
                          <a:latin typeface="+mn-lt"/>
                          <a:ea typeface="+mn-ea"/>
                          <a:cs typeface="+mn-cs"/>
                        </a:rPr>
                        <a:t> </a:t>
                      </a:r>
                      <a:r>
                        <a:rPr kumimoji="0" lang="lt-LT" sz="1800" kern="1200" dirty="0" smtClean="0">
                          <a:solidFill>
                            <a:schemeClr val="dk1"/>
                          </a:solidFill>
                          <a:effectLst/>
                          <a:latin typeface="+mn-lt"/>
                          <a:ea typeface="+mn-ea"/>
                          <a:cs typeface="+mn-cs"/>
                        </a:rPr>
                        <a:t>– taip pat projekto vykdytoju ar partneriu nesanti </a:t>
                      </a:r>
                      <a:r>
                        <a:rPr kumimoji="0" lang="lt-LT" sz="1800" b="1" u="sng" kern="1200" dirty="0" smtClean="0">
                          <a:solidFill>
                            <a:schemeClr val="dk1"/>
                          </a:solidFill>
                          <a:effectLst/>
                          <a:latin typeface="+mn-lt"/>
                          <a:ea typeface="+mn-ea"/>
                          <a:cs typeface="+mn-cs"/>
                        </a:rPr>
                        <a:t>projekto veiklų dalyvius priimanti organizacija); </a:t>
                      </a:r>
                      <a:endParaRPr lang="lt-LT" sz="1800" b="1" u="sng" dirty="0" smtClean="0">
                        <a:effectLst/>
                      </a:endParaRPr>
                    </a:p>
                  </a:txBody>
                  <a:tcPr marL="91447" marR="91447" marT="45723" marB="45723"/>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1560" y="44450"/>
            <a:ext cx="8229600" cy="647700"/>
          </a:xfrm>
        </p:spPr>
        <p:txBody>
          <a:bodyPr>
            <a:noAutofit/>
          </a:bodyPr>
          <a:lstStyle/>
          <a:p>
            <a:pPr>
              <a:defRPr/>
            </a:pPr>
            <a:r>
              <a:rPr lang="lt-LT" altLang="lt-LT" sz="3200" dirty="0" smtClean="0"/>
              <a:t>TINKAMOS FINANSUOTI IŠLAIDOS (XI)</a:t>
            </a:r>
          </a:p>
        </p:txBody>
      </p:sp>
      <p:sp>
        <p:nvSpPr>
          <p:cNvPr id="44035"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1613099797"/>
              </p:ext>
            </p:extLst>
          </p:nvPr>
        </p:nvGraphicFramePr>
        <p:xfrm>
          <a:off x="7938" y="665163"/>
          <a:ext cx="9144000" cy="6192837"/>
        </p:xfrm>
        <a:graphic>
          <a:graphicData uri="http://schemas.openxmlformats.org/drawingml/2006/table">
            <a:tbl>
              <a:tblPr firstRow="1" bandRow="1">
                <a:tableStyleId>{F5AB1C69-6EDB-4FF4-983F-18BD219EF322}</a:tableStyleId>
              </a:tblPr>
              <a:tblGrid>
                <a:gridCol w="1511406">
                  <a:extLst>
                    <a:ext uri="{9D8B030D-6E8A-4147-A177-3AD203B41FA5}"/>
                  </a:extLst>
                </a:gridCol>
                <a:gridCol w="7632594">
                  <a:extLst>
                    <a:ext uri="{9D8B030D-6E8A-4147-A177-3AD203B41FA5}"/>
                  </a:extLst>
                </a:gridCol>
              </a:tblGrid>
              <a:tr h="438243">
                <a:tc rowSpan="2">
                  <a:txBody>
                    <a:bodyPr/>
                    <a:lstStyle/>
                    <a:p>
                      <a:pPr algn="ctr"/>
                      <a:r>
                        <a:rPr lang="lt-LT" sz="1800" dirty="0"/>
                        <a:t>Išlaidų kategorija</a:t>
                      </a:r>
                      <a:endParaRPr lang="lt-LT" sz="1800" b="1" dirty="0"/>
                    </a:p>
                  </a:txBody>
                  <a:tcPr marL="91447" marR="91447" marT="45723" marB="45723"/>
                </a:tc>
                <a:tc>
                  <a:txBody>
                    <a:bodyPr/>
                    <a:lstStyle/>
                    <a:p>
                      <a:pPr algn="ctr"/>
                      <a:r>
                        <a:rPr lang="lt-LT" sz="1800" dirty="0"/>
                        <a:t>Reikalavimai ir paaiškinimai</a:t>
                      </a:r>
                      <a:endParaRPr lang="lt-LT" sz="1800" b="1" dirty="0"/>
                    </a:p>
                  </a:txBody>
                  <a:tcPr marL="91447" marR="91447" marT="45723" marB="45723"/>
                </a:tc>
                <a:extLst>
                  <a:ext uri="{0D108BD9-81ED-4DB2-BD59-A6C34878D82A}"/>
                </a:extLst>
              </a:tr>
              <a:tr h="398404">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7" marR="91447" marT="45723" marB="45723">
                    <a:solidFill>
                      <a:schemeClr val="accent3"/>
                    </a:solidFill>
                  </a:tcPr>
                </a:tc>
                <a:extLst>
                  <a:ext uri="{0D108BD9-81ED-4DB2-BD59-A6C34878D82A}"/>
                </a:extLst>
              </a:tr>
              <a:tr h="5356190">
                <a:tc>
                  <a:txBody>
                    <a:bodyPr/>
                    <a:lstStyle/>
                    <a:p>
                      <a:r>
                        <a:rPr lang="lt-LT" sz="1800" dirty="0"/>
                        <a:t>Projekto vykdymas</a:t>
                      </a:r>
                    </a:p>
                  </a:txBody>
                  <a:tcPr marL="91447" marR="91447" marT="45723" marB="45723"/>
                </a:tc>
                <a:tc>
                  <a:txBody>
                    <a:bodyPr/>
                    <a:lstStyle/>
                    <a:p>
                      <a:pPr algn="just"/>
                      <a:r>
                        <a:rPr kumimoji="0" lang="lt-LT" sz="1800" kern="1200" dirty="0" smtClean="0">
                          <a:solidFill>
                            <a:schemeClr val="dk1"/>
                          </a:solidFill>
                          <a:effectLst/>
                          <a:latin typeface="+mn-lt"/>
                          <a:ea typeface="+mn-ea"/>
                          <a:cs typeface="+mn-cs"/>
                        </a:rPr>
                        <a:t>Projekto veikloms vykdyti reikalingų </a:t>
                      </a:r>
                      <a:r>
                        <a:rPr kumimoji="0" lang="lt-LT" sz="1800" b="1" kern="1200" dirty="0" smtClean="0">
                          <a:solidFill>
                            <a:schemeClr val="dk1"/>
                          </a:solidFill>
                          <a:effectLst/>
                          <a:latin typeface="+mn-lt"/>
                          <a:ea typeface="+mn-ea"/>
                          <a:cs typeface="+mn-cs"/>
                        </a:rPr>
                        <a:t>transporto priemonių nuomos ir eksploatavimo išlaidos</a:t>
                      </a:r>
                      <a:r>
                        <a:rPr kumimoji="0" lang="lt-LT" sz="1800" kern="1200" dirty="0" smtClean="0">
                          <a:solidFill>
                            <a:schemeClr val="dk1"/>
                          </a:solidFill>
                          <a:effectLst/>
                          <a:latin typeface="+mn-lt"/>
                          <a:ea typeface="+mn-ea"/>
                          <a:cs typeface="+mn-cs"/>
                        </a:rPr>
                        <a:t>; šios išlaidos </a:t>
                      </a:r>
                      <a:r>
                        <a:rPr kumimoji="0" lang="lt-LT" sz="1800" b="1" u="sng" kern="1200" dirty="0" smtClean="0">
                          <a:solidFill>
                            <a:schemeClr val="dk1"/>
                          </a:solidFill>
                          <a:effectLst/>
                          <a:latin typeface="+mn-lt"/>
                          <a:ea typeface="+mn-ea"/>
                          <a:cs typeface="+mn-cs"/>
                        </a:rPr>
                        <a:t>tinkamos finansuoti tuo atveju, kai projekto vykdytojas ar partneris pats vykdo projekto veiklas (arba jų dalį), kurioms vykdyti nuomojama (-</a:t>
                      </a:r>
                      <a:r>
                        <a:rPr kumimoji="0" lang="lt-LT" sz="1800" b="1" u="sng" kern="1200" dirty="0" err="1" smtClean="0">
                          <a:solidFill>
                            <a:schemeClr val="dk1"/>
                          </a:solidFill>
                          <a:effectLst/>
                          <a:latin typeface="+mn-lt"/>
                          <a:ea typeface="+mn-ea"/>
                          <a:cs typeface="+mn-cs"/>
                        </a:rPr>
                        <a:t>os</a:t>
                      </a:r>
                      <a:r>
                        <a:rPr kumimoji="0" lang="lt-LT" sz="1800" b="1" u="sng" kern="1200" dirty="0" smtClean="0">
                          <a:solidFill>
                            <a:schemeClr val="dk1"/>
                          </a:solidFill>
                          <a:effectLst/>
                          <a:latin typeface="+mn-lt"/>
                          <a:ea typeface="+mn-ea"/>
                          <a:cs typeface="+mn-cs"/>
                        </a:rPr>
                        <a:t>) transporto priemonė (-ės); </a:t>
                      </a:r>
                      <a:r>
                        <a:rPr kumimoji="0" lang="lt-LT" sz="1800" kern="1200" dirty="0" smtClean="0">
                          <a:solidFill>
                            <a:schemeClr val="dk1"/>
                          </a:solidFill>
                          <a:effectLst/>
                          <a:latin typeface="+mn-lt"/>
                          <a:ea typeface="+mn-ea"/>
                          <a:cs typeface="+mn-cs"/>
                        </a:rPr>
                        <a:t>kuro išlaidos apmokamos taikant kuro ir viešojo transporto išlaidų fiksuotuosius įkainius, kurių dydžiai nustatyti Kuro ir viešojo transporto išlaidų fiksuotųjų įkainių nustatymo tyrimo ataskaitoje, kuri skelbiama interneto svetainėje </a:t>
                      </a:r>
                      <a:r>
                        <a:rPr kumimoji="0" lang="lt-LT" sz="1800" kern="1200" dirty="0" smtClean="0">
                          <a:solidFill>
                            <a:schemeClr val="dk1"/>
                          </a:solidFill>
                          <a:effectLst/>
                          <a:latin typeface="+mn-lt"/>
                          <a:ea typeface="+mn-ea"/>
                          <a:cs typeface="+mn-cs"/>
                          <a:hlinkClick r:id="rId2"/>
                        </a:rPr>
                        <a:t>www.esinvesticijos.lt</a:t>
                      </a:r>
                      <a:r>
                        <a:rPr kumimoji="0" lang="lt-LT" sz="1800" kern="1200" dirty="0" smtClean="0">
                          <a:solidFill>
                            <a:schemeClr val="dk1"/>
                          </a:solidFill>
                          <a:effectLst/>
                          <a:latin typeface="+mn-lt"/>
                          <a:ea typeface="+mn-ea"/>
                          <a:cs typeface="+mn-cs"/>
                        </a:rPr>
                        <a:t>;</a:t>
                      </a:r>
                    </a:p>
                    <a:p>
                      <a:pPr algn="just"/>
                      <a:endParaRPr kumimoji="0" lang="lt-LT" sz="1800" b="1" u="sng" kern="1200" dirty="0" smtClean="0">
                        <a:solidFill>
                          <a:schemeClr val="dk1"/>
                        </a:solidFill>
                        <a:effectLst/>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lt-LT" sz="1800" dirty="0" smtClean="0">
                          <a:effectLst/>
                        </a:rPr>
                        <a:t>Projekto vykdytojui ar partneriui nuosavybės teise priklausančio </a:t>
                      </a:r>
                      <a:r>
                        <a:rPr lang="lt-LT" sz="1800" b="1" dirty="0" smtClean="0">
                          <a:effectLst/>
                        </a:rPr>
                        <a:t>ilgalaikio turto </a:t>
                      </a:r>
                      <a:r>
                        <a:rPr lang="lt-LT" sz="1800" dirty="0" smtClean="0">
                          <a:effectLst/>
                        </a:rPr>
                        <a:t>(baldų, įrangos, įrenginių, įrankių, kompiuterinės technikos), kuris naudojamas projekto veiklų vykdymui, </a:t>
                      </a:r>
                      <a:r>
                        <a:rPr lang="lt-LT" sz="1800" b="1" dirty="0" smtClean="0">
                          <a:effectLst/>
                        </a:rPr>
                        <a:t>nusidėvėjimo išlaidos </a:t>
                      </a:r>
                      <a:r>
                        <a:rPr lang="lt-LT" sz="1800" dirty="0" smtClean="0">
                          <a:effectLst/>
                        </a:rPr>
                        <a:t>(kiek tai susiję su projekto veiklų vykdymu); šios išlaidos tinkamos tuo atveju, jei turtas yra įsigytas nuosavomis lėšomis;</a:t>
                      </a:r>
                    </a:p>
                  </a:txBody>
                  <a:tcPr marL="91447" marR="91447" marT="45723" marB="45723"/>
                </a:tc>
                <a:extLst>
                  <a:ext uri="{0D108BD9-81ED-4DB2-BD59-A6C34878D82A}"/>
                </a:extLst>
              </a:tr>
            </a:tbl>
          </a:graphicData>
        </a:graphic>
      </p:graphicFrame>
    </p:spTree>
    <p:extLst>
      <p:ext uri="{BB962C8B-B14F-4D97-AF65-F5344CB8AC3E}">
        <p14:creationId xmlns:p14="http://schemas.microsoft.com/office/powerpoint/2010/main" xmlns="" val="32539931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43668" y="0"/>
            <a:ext cx="8856663" cy="1152674"/>
          </a:xfrm>
        </p:spPr>
        <p:txBody>
          <a:bodyPr/>
          <a:lstStyle/>
          <a:p>
            <a:pPr algn="ctr">
              <a:defRPr/>
            </a:pPr>
            <a:r>
              <a:rPr lang="lt-LT" altLang="lt-LT" sz="2800" dirty="0" smtClean="0"/>
              <a:t>TINKAMOS FINANSUOTI IŠLAIDOS (XII)</a:t>
            </a:r>
          </a:p>
        </p:txBody>
      </p:sp>
      <p:sp>
        <p:nvSpPr>
          <p:cNvPr id="45059"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165037345"/>
              </p:ext>
            </p:extLst>
          </p:nvPr>
        </p:nvGraphicFramePr>
        <p:xfrm>
          <a:off x="3175" y="742950"/>
          <a:ext cx="9144000" cy="6121400"/>
        </p:xfrm>
        <a:graphic>
          <a:graphicData uri="http://schemas.openxmlformats.org/drawingml/2006/table">
            <a:tbl>
              <a:tblPr firstRow="1" bandRow="1">
                <a:tableStyleId>{F5AB1C69-6EDB-4FF4-983F-18BD219EF322}</a:tableStyleId>
              </a:tblPr>
              <a:tblGrid>
                <a:gridCol w="1259632">
                  <a:extLst>
                    <a:ext uri="{9D8B030D-6E8A-4147-A177-3AD203B41FA5}"/>
                  </a:extLst>
                </a:gridCol>
                <a:gridCol w="7884368">
                  <a:extLst>
                    <a:ext uri="{9D8B030D-6E8A-4147-A177-3AD203B41FA5}"/>
                  </a:extLst>
                </a:gridCol>
              </a:tblGrid>
              <a:tr h="369929">
                <a:tc rowSpan="2">
                  <a:txBody>
                    <a:bodyPr/>
                    <a:lstStyle/>
                    <a:p>
                      <a:pPr algn="ctr"/>
                      <a:r>
                        <a:rPr lang="lt-LT" sz="1800" dirty="0"/>
                        <a:t>Išlaidų kategorija</a:t>
                      </a:r>
                      <a:endParaRPr lang="lt-LT" sz="1800" b="1" dirty="0"/>
                    </a:p>
                  </a:txBody>
                  <a:tcPr marT="45713" marB="45713"/>
                </a:tc>
                <a:tc>
                  <a:txBody>
                    <a:bodyPr/>
                    <a:lstStyle/>
                    <a:p>
                      <a:pPr algn="ctr"/>
                      <a:r>
                        <a:rPr lang="lt-LT" sz="1800" dirty="0"/>
                        <a:t>Reikalavimai ir paaiškinimai</a:t>
                      </a:r>
                      <a:endParaRPr lang="lt-LT" sz="1800" b="1" dirty="0"/>
                    </a:p>
                  </a:txBody>
                  <a:tcPr marT="45713" marB="45713"/>
                </a:tc>
                <a:extLst>
                  <a:ext uri="{0D108BD9-81ED-4DB2-BD59-A6C34878D82A}"/>
                </a:extLst>
              </a:tr>
              <a:tr h="554895">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T="45713" marB="45713">
                    <a:solidFill>
                      <a:schemeClr val="accent3"/>
                    </a:solidFill>
                  </a:tcPr>
                </a:tc>
                <a:extLst>
                  <a:ext uri="{0D108BD9-81ED-4DB2-BD59-A6C34878D82A}"/>
                </a:extLst>
              </a:tr>
              <a:tr h="5196576">
                <a:tc>
                  <a:txBody>
                    <a:bodyPr/>
                    <a:lstStyle/>
                    <a:p>
                      <a:r>
                        <a:rPr lang="lt-LT" sz="1700" dirty="0" smtClean="0"/>
                        <a:t>Projekto vykdymas</a:t>
                      </a:r>
                      <a:endParaRPr lang="lt-LT" sz="1700" dirty="0"/>
                    </a:p>
                  </a:txBody>
                  <a:tcPr marT="45713" marB="45713"/>
                </a:tc>
                <a:tc>
                  <a:txBody>
                    <a:bodyPr/>
                    <a:lstStyle/>
                    <a:p>
                      <a:pPr algn="just"/>
                      <a:r>
                        <a:rPr lang="lt-LT" sz="1800" dirty="0" smtClean="0">
                          <a:effectLst/>
                        </a:rPr>
                        <a:t> </a:t>
                      </a:r>
                    </a:p>
                    <a:p>
                      <a:pPr algn="just"/>
                      <a:r>
                        <a:rPr lang="lt-LT" sz="1800" dirty="0" smtClean="0">
                          <a:effectLst/>
                        </a:rPr>
                        <a:t>Projekto veiklas vykdančių savanorių </a:t>
                      </a:r>
                      <a:r>
                        <a:rPr lang="lt-LT" sz="1800" b="1" dirty="0" smtClean="0">
                          <a:effectLst/>
                        </a:rPr>
                        <a:t>mokymų</a:t>
                      </a:r>
                      <a:r>
                        <a:rPr lang="lt-LT" sz="1800" dirty="0" smtClean="0">
                          <a:effectLst/>
                        </a:rPr>
                        <a:t>, reikalingų savanorius parengti savanoriškos veiklos atlikimui, išlaidos;</a:t>
                      </a:r>
                    </a:p>
                    <a:p>
                      <a:pPr algn="just"/>
                      <a:r>
                        <a:rPr lang="lt-LT" sz="1800" dirty="0" smtClean="0">
                          <a:effectLst/>
                        </a:rPr>
                        <a:t> </a:t>
                      </a:r>
                    </a:p>
                    <a:p>
                      <a:pPr algn="just"/>
                      <a:r>
                        <a:rPr lang="lt-LT" sz="1800" dirty="0" smtClean="0">
                          <a:effectLst/>
                        </a:rPr>
                        <a:t>Projektą vykdančiam personalui,</a:t>
                      </a:r>
                      <a:r>
                        <a:rPr lang="lt-LT" sz="1800" baseline="0" dirty="0" smtClean="0">
                          <a:effectLst/>
                        </a:rPr>
                        <a:t> projekto </a:t>
                      </a:r>
                      <a:r>
                        <a:rPr lang="lt-LT" sz="1800" dirty="0" smtClean="0">
                          <a:effectLst/>
                        </a:rPr>
                        <a:t>veiklose dalyvaujantiems projekto veiklų dalyviams reikalingų </a:t>
                      </a:r>
                      <a:r>
                        <a:rPr lang="lt-LT" sz="1800" b="1" dirty="0" smtClean="0">
                          <a:effectLst/>
                        </a:rPr>
                        <a:t>specialių drabužių ir individualios saugos priemonių įsigijimo, skiepijimo, sveikatos pažymos</a:t>
                      </a:r>
                      <a:r>
                        <a:rPr lang="lt-LT" sz="1800" dirty="0" smtClean="0">
                          <a:effectLst/>
                        </a:rPr>
                        <a:t> gavimo išlaidos (kai to reikia pagal vykdomos projekto veiklos pobūdį); </a:t>
                      </a:r>
                    </a:p>
                    <a:p>
                      <a:pPr algn="just"/>
                      <a:endParaRPr lang="lt-LT" sz="1100" dirty="0" smtClean="0">
                        <a:effectLst/>
                      </a:endParaRPr>
                    </a:p>
                    <a:p>
                      <a:pPr algn="just"/>
                      <a:r>
                        <a:rPr kumimoji="0" lang="lt-LT" sz="1800" kern="1200" dirty="0" smtClean="0">
                          <a:solidFill>
                            <a:schemeClr val="dk1"/>
                          </a:solidFill>
                          <a:effectLst/>
                          <a:latin typeface="+mn-lt"/>
                          <a:ea typeface="+mn-ea"/>
                          <a:cs typeface="+mn-cs"/>
                        </a:rPr>
                        <a:t>Projekto veiklas vykdančių savanorių </a:t>
                      </a:r>
                      <a:r>
                        <a:rPr kumimoji="0" lang="lt-LT" sz="1800" b="1" kern="1200" dirty="0" smtClean="0">
                          <a:solidFill>
                            <a:schemeClr val="dk1"/>
                          </a:solidFill>
                          <a:effectLst/>
                          <a:latin typeface="+mn-lt"/>
                          <a:ea typeface="+mn-ea"/>
                          <a:cs typeface="+mn-cs"/>
                        </a:rPr>
                        <a:t>pašto, telefono </a:t>
                      </a:r>
                      <a:r>
                        <a:rPr kumimoji="0" lang="lt-LT" sz="1800" kern="1200" dirty="0" smtClean="0">
                          <a:solidFill>
                            <a:schemeClr val="dk1"/>
                          </a:solidFill>
                          <a:effectLst/>
                          <a:latin typeface="+mn-lt"/>
                          <a:ea typeface="+mn-ea"/>
                          <a:cs typeface="+mn-cs"/>
                        </a:rPr>
                        <a:t>išlaidos;</a:t>
                      </a:r>
                      <a:endParaRPr lang="lt-LT" sz="1800" dirty="0" smtClean="0">
                        <a:effectLst/>
                      </a:endParaRPr>
                    </a:p>
                  </a:txBody>
                  <a:tcPr marT="45713" marB="45713"/>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541338" y="31477"/>
            <a:ext cx="8229600" cy="647700"/>
          </a:xfrm>
        </p:spPr>
        <p:txBody>
          <a:bodyPr>
            <a:noAutofit/>
          </a:bodyPr>
          <a:lstStyle/>
          <a:p>
            <a:pPr>
              <a:defRPr/>
            </a:pPr>
            <a:r>
              <a:rPr lang="lt-LT" altLang="lt-LT" sz="2800" dirty="0" smtClean="0"/>
              <a:t>TINKAMOS FINANSUOTI IŠLAIDOS (XIII)</a:t>
            </a:r>
          </a:p>
        </p:txBody>
      </p:sp>
      <p:sp>
        <p:nvSpPr>
          <p:cNvPr id="47107"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1878972367"/>
              </p:ext>
            </p:extLst>
          </p:nvPr>
        </p:nvGraphicFramePr>
        <p:xfrm>
          <a:off x="20638" y="549275"/>
          <a:ext cx="9036050" cy="6308725"/>
        </p:xfrm>
        <a:graphic>
          <a:graphicData uri="http://schemas.openxmlformats.org/drawingml/2006/table">
            <a:tbl>
              <a:tblPr firstRow="1" bandRow="1">
                <a:tableStyleId>{F5AB1C69-6EDB-4FF4-983F-18BD219EF322}</a:tableStyleId>
              </a:tblPr>
              <a:tblGrid>
                <a:gridCol w="1224075">
                  <a:extLst>
                    <a:ext uri="{9D8B030D-6E8A-4147-A177-3AD203B41FA5}"/>
                  </a:extLst>
                </a:gridCol>
                <a:gridCol w="7811975">
                  <a:extLst>
                    <a:ext uri="{9D8B030D-6E8A-4147-A177-3AD203B41FA5}"/>
                  </a:extLst>
                </a:gridCol>
              </a:tblGrid>
              <a:tr h="433041">
                <a:tc rowSpan="2">
                  <a:txBody>
                    <a:bodyPr/>
                    <a:lstStyle/>
                    <a:p>
                      <a:pPr algn="ctr"/>
                      <a:r>
                        <a:rPr lang="lt-LT" sz="1800" dirty="0"/>
                        <a:t>Išlaidų kategorija</a:t>
                      </a:r>
                      <a:endParaRPr lang="lt-LT" sz="1800" b="1" dirty="0"/>
                    </a:p>
                  </a:txBody>
                  <a:tcPr marL="91435" marR="91435" marT="45719" marB="45719"/>
                </a:tc>
                <a:tc>
                  <a:txBody>
                    <a:bodyPr/>
                    <a:lstStyle/>
                    <a:p>
                      <a:pPr algn="ctr"/>
                      <a:r>
                        <a:rPr lang="lt-LT" sz="1800" dirty="0"/>
                        <a:t>Reikalavimai ir paaiškinimai</a:t>
                      </a:r>
                      <a:endParaRPr lang="lt-LT" sz="1800" b="1" dirty="0"/>
                    </a:p>
                  </a:txBody>
                  <a:tcPr marL="91435" marR="91435" marT="45719" marB="45719"/>
                </a:tc>
                <a:extLst>
                  <a:ext uri="{0D108BD9-81ED-4DB2-BD59-A6C34878D82A}"/>
                </a:extLst>
              </a:tr>
              <a:tr h="499287">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35" marR="91435" marT="45719" marB="45719">
                    <a:solidFill>
                      <a:schemeClr val="accent3"/>
                    </a:solidFill>
                  </a:tcPr>
                </a:tc>
                <a:extLst>
                  <a:ext uri="{0D108BD9-81ED-4DB2-BD59-A6C34878D82A}"/>
                </a:extLst>
              </a:tr>
              <a:tr h="5376397">
                <a:tc>
                  <a:txBody>
                    <a:bodyPr/>
                    <a:lstStyle/>
                    <a:p>
                      <a:r>
                        <a:rPr lang="lt-LT" sz="1700" dirty="0"/>
                        <a:t>Projekto vykdymas</a:t>
                      </a:r>
                    </a:p>
                  </a:txBody>
                  <a:tcPr marL="91435" marR="91435" marT="45719" marB="45719"/>
                </a:tc>
                <a:tc>
                  <a:txBody>
                    <a:bodyPr/>
                    <a:lstStyle/>
                    <a:p>
                      <a:pPr algn="just"/>
                      <a:r>
                        <a:rPr lang="lt-LT" sz="1700" dirty="0" smtClean="0">
                          <a:effectLst/>
                        </a:rPr>
                        <a:t>Projekto veiklas vykdančių savanorių savanoriškos veiklos vykdymo laikotarpiui tenkančios </a:t>
                      </a:r>
                      <a:r>
                        <a:rPr lang="lt-LT" sz="1700" b="1" dirty="0" smtClean="0">
                          <a:effectLst/>
                        </a:rPr>
                        <a:t>privalomo sveikatos draudimo išlaidos</a:t>
                      </a:r>
                      <a:r>
                        <a:rPr lang="lt-LT" sz="1700" dirty="0" smtClean="0">
                          <a:effectLst/>
                        </a:rPr>
                        <a:t>, kurios apmokamos taikant privalomojo sveikatos draudimo fiksuotąjį įkainį. </a:t>
                      </a:r>
                    </a:p>
                    <a:p>
                      <a:pPr algn="just"/>
                      <a:r>
                        <a:rPr lang="lt-LT" sz="1700" dirty="0" smtClean="0">
                          <a:effectLst/>
                        </a:rPr>
                        <a:t>Jei dalyvis projekto veiklose dalyvauja ne visą mėnesį, privalomojo sveikatos draudimo fiksuotasis įkainis skaičiuojamas proporcingai dalyvautam laikui. </a:t>
                      </a:r>
                    </a:p>
                    <a:p>
                      <a:pPr algn="just"/>
                      <a:r>
                        <a:rPr lang="lt-LT" sz="1700" dirty="0" smtClean="0">
                          <a:effectLst/>
                        </a:rPr>
                        <a:t>Privalomojo sveikatos draudimo fiksuotojo įkainio  dydis nustatytas Privalomojo sveikatos draudimo fiksuotojo įkainio nustatymo pagrindime, skelbiamame interneto svetainėje www.esinvesticijos.lt; </a:t>
                      </a:r>
                    </a:p>
                    <a:p>
                      <a:r>
                        <a:rPr lang="lt-LT" sz="1700" dirty="0" smtClean="0">
                          <a:effectLst/>
                        </a:rPr>
                        <a:t> </a:t>
                      </a:r>
                    </a:p>
                    <a:p>
                      <a:pPr algn="just"/>
                      <a:r>
                        <a:rPr lang="lt-LT" sz="1700" dirty="0" smtClean="0">
                          <a:effectLst/>
                        </a:rPr>
                        <a:t>Projekto veiklas vykdančių savanorių ir projekto veiklų dalyvių</a:t>
                      </a:r>
                      <a:r>
                        <a:rPr lang="en-US" sz="1700" dirty="0" smtClean="0">
                          <a:effectLst/>
                        </a:rPr>
                        <a:t> (</a:t>
                      </a:r>
                      <a:r>
                        <a:rPr kumimoji="0" lang="lt-LT" sz="1700" kern="1200" dirty="0" smtClean="0">
                          <a:solidFill>
                            <a:schemeClr val="dk1"/>
                          </a:solidFill>
                          <a:effectLst/>
                          <a:latin typeface="+mn-lt"/>
                          <a:ea typeface="+mn-ea"/>
                          <a:cs typeface="+mn-cs"/>
                        </a:rPr>
                        <a:t>atitinkančių </a:t>
                      </a:r>
                      <a:r>
                        <a:rPr kumimoji="0" lang="en-US" sz="1700" kern="1200" dirty="0" smtClean="0">
                          <a:solidFill>
                            <a:schemeClr val="dk1"/>
                          </a:solidFill>
                          <a:effectLst/>
                          <a:latin typeface="+mn-lt"/>
                          <a:ea typeface="+mn-ea"/>
                          <a:cs typeface="+mn-cs"/>
                        </a:rPr>
                        <a:t>PFSA</a:t>
                      </a:r>
                      <a:r>
                        <a:rPr kumimoji="0" lang="lt-LT" sz="1700" kern="1200" dirty="0" smtClean="0">
                          <a:solidFill>
                            <a:schemeClr val="dk1"/>
                          </a:solidFill>
                          <a:effectLst/>
                          <a:latin typeface="+mn-lt"/>
                          <a:ea typeface="+mn-ea"/>
                          <a:cs typeface="+mn-cs"/>
                        </a:rPr>
                        <a:t> 10.2.1.2–10.2.1.5 </a:t>
                      </a:r>
                      <a:r>
                        <a:rPr kumimoji="0" lang="en-US" sz="1700" kern="1200" dirty="0" err="1" smtClean="0">
                          <a:solidFill>
                            <a:schemeClr val="dk1"/>
                          </a:solidFill>
                          <a:effectLst/>
                          <a:latin typeface="+mn-lt"/>
                          <a:ea typeface="+mn-ea"/>
                          <a:cs typeface="+mn-cs"/>
                        </a:rPr>
                        <a:t>veiklas</a:t>
                      </a:r>
                      <a:r>
                        <a:rPr kumimoji="0" lang="en-US" sz="1700" kern="1200" dirty="0" smtClean="0">
                          <a:solidFill>
                            <a:schemeClr val="dk1"/>
                          </a:solidFill>
                          <a:effectLst/>
                          <a:latin typeface="+mn-lt"/>
                          <a:ea typeface="+mn-ea"/>
                          <a:cs typeface="+mn-cs"/>
                        </a:rPr>
                        <a:t>)</a:t>
                      </a:r>
                      <a:r>
                        <a:rPr kumimoji="0" lang="en-US" sz="1800" kern="1200" dirty="0" smtClean="0">
                          <a:solidFill>
                            <a:schemeClr val="dk1"/>
                          </a:solidFill>
                          <a:effectLst/>
                          <a:latin typeface="+mn-lt"/>
                          <a:ea typeface="+mn-ea"/>
                          <a:cs typeface="+mn-cs"/>
                        </a:rPr>
                        <a:t> </a:t>
                      </a:r>
                      <a:r>
                        <a:rPr lang="lt-LT" sz="1700" b="1" dirty="0" smtClean="0">
                          <a:effectLst/>
                        </a:rPr>
                        <a:t>maitinimo</a:t>
                      </a:r>
                      <a:r>
                        <a:rPr lang="lt-LT" sz="1700" dirty="0" smtClean="0">
                          <a:effectLst/>
                        </a:rPr>
                        <a:t> išlaidos; </a:t>
                      </a:r>
                    </a:p>
                    <a:p>
                      <a:pPr algn="just"/>
                      <a:r>
                        <a:rPr lang="lt-LT" sz="1700" dirty="0" smtClean="0">
                          <a:effectLst/>
                        </a:rPr>
                        <a:t>Maitinimo išlaidos kompensuojamos tik tuo atveju, kai projekto veiklas vykdančio savanorio ar projekto veiklų dalyvio tiesioginis dalyvavimas projekto veiklų vykdyme </a:t>
                      </a:r>
                      <a:r>
                        <a:rPr lang="lt-LT" sz="1700" b="1" dirty="0" smtClean="0">
                          <a:effectLst/>
                        </a:rPr>
                        <a:t>trunka ne mažiau kaip 4 valandas per parą</a:t>
                      </a:r>
                      <a:r>
                        <a:rPr lang="lt-LT" sz="1700" dirty="0" smtClean="0">
                          <a:effectLst/>
                        </a:rPr>
                        <a:t>; </a:t>
                      </a:r>
                    </a:p>
                    <a:p>
                      <a:pPr algn="just"/>
                      <a:r>
                        <a:rPr lang="lt-LT" sz="1700" dirty="0" smtClean="0">
                          <a:effectLst/>
                        </a:rPr>
                        <a:t>Maitinimo išlaidos apmokamos taikant fiksuotąjį įkainį, kurio dydis nustatytas Užimtumo ir socialinės </a:t>
                      </a:r>
                      <a:r>
                        <a:rPr lang="lt-LT" sz="1700" dirty="0" err="1" smtClean="0">
                          <a:effectLst/>
                        </a:rPr>
                        <a:t>įtraukties</a:t>
                      </a:r>
                      <a:r>
                        <a:rPr lang="lt-LT" sz="1700" dirty="0" smtClean="0">
                          <a:effectLst/>
                        </a:rPr>
                        <a:t> priemonių dalyvių maitinimo fiksuotojo įkainio nustatymo pagrindime, skelbiamame interneto svetainėje www.esinvesticijos.lt;</a:t>
                      </a:r>
                      <a:endParaRPr lang="lt-LT" sz="1800" dirty="0" smtClean="0">
                        <a:effectLst/>
                      </a:endParaRPr>
                    </a:p>
                  </a:txBody>
                  <a:tcPr marL="91435" marR="91435" marT="45719" marB="45719"/>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0"/>
            <a:ext cx="8229600" cy="647700"/>
          </a:xfrm>
        </p:spPr>
        <p:txBody>
          <a:bodyPr>
            <a:noAutofit/>
          </a:bodyPr>
          <a:lstStyle/>
          <a:p>
            <a:pPr>
              <a:defRPr/>
            </a:pPr>
            <a:r>
              <a:rPr lang="lt-LT" altLang="lt-LT" sz="2800" dirty="0" smtClean="0"/>
              <a:t>TINKAMOS FINANSUOTI IŠLAIDOS (XIV)</a:t>
            </a:r>
          </a:p>
        </p:txBody>
      </p:sp>
      <p:sp>
        <p:nvSpPr>
          <p:cNvPr id="48131"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642634566"/>
              </p:ext>
            </p:extLst>
          </p:nvPr>
        </p:nvGraphicFramePr>
        <p:xfrm>
          <a:off x="17463" y="549275"/>
          <a:ext cx="9126537" cy="6308725"/>
        </p:xfrm>
        <a:graphic>
          <a:graphicData uri="http://schemas.openxmlformats.org/drawingml/2006/table">
            <a:tbl>
              <a:tblPr firstRow="1" bandRow="1">
                <a:tableStyleId>{F5AB1C69-6EDB-4FF4-983F-18BD219EF322}</a:tableStyleId>
              </a:tblPr>
              <a:tblGrid>
                <a:gridCol w="1236332">
                  <a:extLst>
                    <a:ext uri="{9D8B030D-6E8A-4147-A177-3AD203B41FA5}"/>
                  </a:extLst>
                </a:gridCol>
                <a:gridCol w="7890205">
                  <a:extLst>
                    <a:ext uri="{9D8B030D-6E8A-4147-A177-3AD203B41FA5}"/>
                  </a:extLst>
                </a:gridCol>
              </a:tblGrid>
              <a:tr h="433034">
                <a:tc rowSpan="2">
                  <a:txBody>
                    <a:bodyPr/>
                    <a:lstStyle/>
                    <a:p>
                      <a:pPr algn="ctr"/>
                      <a:r>
                        <a:rPr lang="lt-LT" sz="1800" dirty="0"/>
                        <a:t>Išlaidų kategorija</a:t>
                      </a:r>
                      <a:endParaRPr lang="lt-LT" sz="1800" b="1" dirty="0"/>
                    </a:p>
                  </a:txBody>
                  <a:tcPr marL="91443" marR="91443" marT="45719" marB="45719"/>
                </a:tc>
                <a:tc>
                  <a:txBody>
                    <a:bodyPr/>
                    <a:lstStyle/>
                    <a:p>
                      <a:pPr algn="ctr"/>
                      <a:r>
                        <a:rPr lang="lt-LT" sz="1800" dirty="0"/>
                        <a:t>Reikalavimai ir paaiškinimai</a:t>
                      </a:r>
                      <a:endParaRPr lang="lt-LT" sz="1800" b="1" dirty="0"/>
                    </a:p>
                  </a:txBody>
                  <a:tcPr marL="91443" marR="91443" marT="45719" marB="45719"/>
                </a:tc>
                <a:extLst>
                  <a:ext uri="{0D108BD9-81ED-4DB2-BD59-A6C34878D82A}"/>
                </a:extLst>
              </a:tr>
              <a:tr h="499294">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3" marR="91443" marT="45719" marB="45719">
                    <a:solidFill>
                      <a:schemeClr val="accent3"/>
                    </a:solidFill>
                  </a:tcPr>
                </a:tc>
                <a:extLst>
                  <a:ext uri="{0D108BD9-81ED-4DB2-BD59-A6C34878D82A}"/>
                </a:extLst>
              </a:tr>
              <a:tr h="5376397">
                <a:tc>
                  <a:txBody>
                    <a:bodyPr/>
                    <a:lstStyle/>
                    <a:p>
                      <a:r>
                        <a:rPr lang="lt-LT" sz="1700" dirty="0"/>
                        <a:t>Projekto vykdymas</a:t>
                      </a:r>
                    </a:p>
                  </a:txBody>
                  <a:tcPr marL="91443" marR="91443" marT="45719" marB="45719"/>
                </a:tc>
                <a:tc>
                  <a:txBody>
                    <a:bodyPr/>
                    <a:lstStyle/>
                    <a:p>
                      <a:pPr algn="just"/>
                      <a:r>
                        <a:rPr lang="lt-LT" sz="1700" dirty="0" smtClean="0">
                          <a:effectLst/>
                        </a:rPr>
                        <a:t>Projekto veikloms vykdyti reikalingų </a:t>
                      </a:r>
                      <a:r>
                        <a:rPr lang="lt-LT" sz="1700" b="1" dirty="0" smtClean="0">
                          <a:effectLst/>
                        </a:rPr>
                        <a:t>mokymo priemonių, darbo priemonių ir medžiagų, taip pat kito trumpalaikio turto </a:t>
                      </a:r>
                      <a:r>
                        <a:rPr lang="lt-LT" sz="1700" dirty="0" smtClean="0">
                          <a:effectLst/>
                        </a:rPr>
                        <a:t>(išskyrus trumpalaikiam turtui priskiriamus baldus, įrangą ir įrenginius) įsigijimo ir nuomos išlaidos;  </a:t>
                      </a:r>
                    </a:p>
                    <a:p>
                      <a:endParaRPr kumimoji="0" lang="lt-LT" sz="1800" kern="1200" dirty="0" smtClean="0">
                        <a:solidFill>
                          <a:schemeClr val="dk1"/>
                        </a:solidFill>
                        <a:effectLst/>
                        <a:latin typeface="+mn-lt"/>
                        <a:ea typeface="+mn-ea"/>
                        <a:cs typeface="+mn-cs"/>
                      </a:endParaRPr>
                    </a:p>
                    <a:p>
                      <a:pPr algn="just"/>
                      <a:r>
                        <a:rPr kumimoji="0" lang="lt-LT" sz="1700" kern="1200" dirty="0" smtClean="0">
                          <a:solidFill>
                            <a:schemeClr val="dk1"/>
                          </a:solidFill>
                          <a:effectLst/>
                          <a:latin typeface="+mn-lt"/>
                          <a:ea typeface="+mn-ea"/>
                          <a:cs typeface="+mn-cs"/>
                        </a:rPr>
                        <a:t>Projekto veikloms vykdyti reikalingos kelionių išlaidos; kelionių išlaidos apmokamos taikant kuro ir viešojo transporto išlaidų fiksuotuosius įkainius, kurių dydžiai nustatyti Kuro ir viešojo transporto išlaidų fiksuotųjų įkainių nustatymo tyrimo ataskaitoje, kuri skelbiama interneto svetainėje </a:t>
                      </a:r>
                      <a:r>
                        <a:rPr kumimoji="0" lang="lt-LT" sz="1700" kern="1200" dirty="0" err="1" smtClean="0">
                          <a:solidFill>
                            <a:schemeClr val="dk1"/>
                          </a:solidFill>
                          <a:effectLst/>
                          <a:latin typeface="+mn-lt"/>
                          <a:ea typeface="+mn-ea"/>
                          <a:cs typeface="+mn-cs"/>
                        </a:rPr>
                        <a:t>www.esinvesticijos.lt</a:t>
                      </a:r>
                      <a:r>
                        <a:rPr kumimoji="0" lang="lt-LT" sz="1700" kern="1200" dirty="0" smtClean="0">
                          <a:solidFill>
                            <a:schemeClr val="dk1"/>
                          </a:solidFill>
                          <a:effectLst/>
                          <a:latin typeface="+mn-lt"/>
                          <a:ea typeface="+mn-ea"/>
                          <a:cs typeface="+mn-cs"/>
                        </a:rPr>
                        <a:t>;</a:t>
                      </a:r>
                    </a:p>
                    <a:p>
                      <a:pPr algn="just"/>
                      <a:endParaRPr lang="lt-LT" sz="1700" dirty="0" smtClean="0">
                        <a:effectLst/>
                      </a:endParaRPr>
                    </a:p>
                    <a:p>
                      <a:pPr algn="just"/>
                      <a:r>
                        <a:rPr lang="lt-LT" sz="1700" dirty="0" smtClean="0">
                          <a:effectLst/>
                        </a:rPr>
                        <a:t>Dokumentų, reikalingų nustatyti asmens priklausymo tikslinei grupei faktą, išdavimo apmokėjimo išlaidos;</a:t>
                      </a:r>
                    </a:p>
                    <a:p>
                      <a:pPr algn="just"/>
                      <a:r>
                        <a:rPr lang="lt-LT" sz="1700" dirty="0" smtClean="0">
                          <a:effectLst/>
                        </a:rPr>
                        <a:t> </a:t>
                      </a:r>
                    </a:p>
                    <a:p>
                      <a:pPr algn="just"/>
                      <a:r>
                        <a:rPr lang="lt-LT" sz="1700" dirty="0" smtClean="0">
                          <a:effectLst/>
                        </a:rPr>
                        <a:t>Projekto veikloms vykdyti reikalingų </a:t>
                      </a:r>
                      <a:r>
                        <a:rPr kumimoji="0" lang="lt-LT" sz="1700" b="1" kern="1200" dirty="0" smtClean="0">
                          <a:solidFill>
                            <a:schemeClr val="dk1"/>
                          </a:solidFill>
                          <a:effectLst/>
                          <a:latin typeface="+mn-lt"/>
                          <a:ea typeface="+mn-ea"/>
                          <a:cs typeface="+mn-cs"/>
                        </a:rPr>
                        <a:t>renginių organizavimo </a:t>
                      </a:r>
                      <a:r>
                        <a:rPr kumimoji="0" lang="lt-LT" sz="1700" kern="1200" dirty="0" smtClean="0">
                          <a:solidFill>
                            <a:schemeClr val="dk1"/>
                          </a:solidFill>
                          <a:effectLst/>
                          <a:latin typeface="+mn-lt"/>
                          <a:ea typeface="+mn-ea"/>
                          <a:cs typeface="+mn-cs"/>
                        </a:rPr>
                        <a:t>išlaidos, kurios apmokamos taikant renginio organizavimo fiksuotąjį įkainį, kurio dydis nustatytas Renginio organizavimo fiksuotojo įkainio nustatymo tyrimo ataskaitoje, skelbiamoje interneto svetainėje </a:t>
                      </a:r>
                      <a:r>
                        <a:rPr lang="lt-LT" sz="1700" dirty="0" smtClean="0">
                          <a:effectLst/>
                        </a:rPr>
                        <a:t>www.esinvesticijos.lt;</a:t>
                      </a:r>
                    </a:p>
                    <a:p>
                      <a:pPr algn="just"/>
                      <a:r>
                        <a:rPr kumimoji="0" lang="lt-LT" sz="1700" kern="1200" dirty="0" smtClean="0">
                          <a:solidFill>
                            <a:schemeClr val="dk1"/>
                          </a:solidFill>
                          <a:effectLst/>
                          <a:latin typeface="+mn-lt"/>
                          <a:ea typeface="+mn-ea"/>
                          <a:cs typeface="+mn-cs"/>
                        </a:rPr>
                        <a:t> </a:t>
                      </a:r>
                      <a:endParaRPr lang="lt-LT" sz="1700" dirty="0" smtClean="0">
                        <a:effectLst/>
                      </a:endParaRPr>
                    </a:p>
                  </a:txBody>
                  <a:tcPr marL="91443" marR="91443" marT="45719" marB="45719"/>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0"/>
            <a:ext cx="8229600" cy="647700"/>
          </a:xfrm>
        </p:spPr>
        <p:txBody>
          <a:bodyPr>
            <a:noAutofit/>
          </a:bodyPr>
          <a:lstStyle/>
          <a:p>
            <a:pPr>
              <a:defRPr/>
            </a:pPr>
            <a:r>
              <a:rPr lang="lt-LT" altLang="lt-LT" sz="2800" dirty="0" smtClean="0"/>
              <a:t>TINKAMOS FINANSUOTI IŠLAIDOS (XV)</a:t>
            </a:r>
          </a:p>
        </p:txBody>
      </p:sp>
      <p:sp>
        <p:nvSpPr>
          <p:cNvPr id="50179"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extLst>
              <p:ext uri="{D42A27DB-BD31-4B8C-83A1-F6EECF244321}">
                <p14:modId xmlns:p14="http://schemas.microsoft.com/office/powerpoint/2010/main" xmlns="" val="963985192"/>
              </p:ext>
            </p:extLst>
          </p:nvPr>
        </p:nvGraphicFramePr>
        <p:xfrm>
          <a:off x="17463" y="549275"/>
          <a:ext cx="9126537" cy="6308725"/>
        </p:xfrm>
        <a:graphic>
          <a:graphicData uri="http://schemas.openxmlformats.org/drawingml/2006/table">
            <a:tbl>
              <a:tblPr firstRow="1" bandRow="1">
                <a:tableStyleId>{F5AB1C69-6EDB-4FF4-983F-18BD219EF322}</a:tableStyleId>
              </a:tblPr>
              <a:tblGrid>
                <a:gridCol w="1236332">
                  <a:extLst>
                    <a:ext uri="{9D8B030D-6E8A-4147-A177-3AD203B41FA5}"/>
                  </a:extLst>
                </a:gridCol>
                <a:gridCol w="7890205">
                  <a:extLst>
                    <a:ext uri="{9D8B030D-6E8A-4147-A177-3AD203B41FA5}"/>
                  </a:extLst>
                </a:gridCol>
              </a:tblGrid>
              <a:tr h="430788">
                <a:tc rowSpan="2">
                  <a:txBody>
                    <a:bodyPr/>
                    <a:lstStyle/>
                    <a:p>
                      <a:pPr algn="ctr"/>
                      <a:r>
                        <a:rPr lang="lt-LT" sz="1800" dirty="0"/>
                        <a:t>Išlaidų kategorija</a:t>
                      </a:r>
                      <a:endParaRPr lang="lt-LT" sz="1800" b="1" dirty="0"/>
                    </a:p>
                  </a:txBody>
                  <a:tcPr marL="91443" marR="91443" marT="45719" marB="45719"/>
                </a:tc>
                <a:tc>
                  <a:txBody>
                    <a:bodyPr/>
                    <a:lstStyle/>
                    <a:p>
                      <a:pPr algn="ctr"/>
                      <a:r>
                        <a:rPr lang="lt-LT" sz="1800" dirty="0"/>
                        <a:t>Reikalavimai ir paaiškinimai</a:t>
                      </a:r>
                      <a:endParaRPr lang="lt-LT" sz="1800" b="1" dirty="0"/>
                    </a:p>
                  </a:txBody>
                  <a:tcPr marL="91443" marR="91443" marT="45719" marB="45719"/>
                </a:tc>
                <a:extLst>
                  <a:ext uri="{0D108BD9-81ED-4DB2-BD59-A6C34878D82A}"/>
                </a:extLst>
              </a:tr>
              <a:tr h="529417">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3" marR="91443" marT="45719" marB="45719">
                    <a:solidFill>
                      <a:schemeClr val="accent3"/>
                    </a:solidFill>
                  </a:tcPr>
                </a:tc>
                <a:extLst>
                  <a:ext uri="{0D108BD9-81ED-4DB2-BD59-A6C34878D82A}"/>
                </a:extLst>
              </a:tr>
              <a:tr h="5348520">
                <a:tc>
                  <a:txBody>
                    <a:bodyPr/>
                    <a:lstStyle/>
                    <a:p>
                      <a:r>
                        <a:rPr kumimoji="0" lang="lt-LT" sz="1700" kern="1200" dirty="0">
                          <a:solidFill>
                            <a:schemeClr val="dk1"/>
                          </a:solidFill>
                          <a:effectLst/>
                          <a:latin typeface="+mn-lt"/>
                          <a:ea typeface="+mn-ea"/>
                          <a:cs typeface="+mn-cs"/>
                        </a:rPr>
                        <a:t>Projekto vykdymas</a:t>
                      </a:r>
                    </a:p>
                  </a:txBody>
                  <a:tcPr marL="91443" marR="91443" marT="45719" marB="45719"/>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lt-LT" sz="1700" kern="1200" dirty="0" smtClean="0">
                          <a:solidFill>
                            <a:schemeClr val="dk1"/>
                          </a:solidFill>
                          <a:effectLst/>
                          <a:latin typeface="+mn-lt"/>
                          <a:ea typeface="+mn-ea"/>
                          <a:cs typeface="+mn-cs"/>
                        </a:rPr>
                        <a:t>Projekto veikloms vykdyti reikalingų personalo ir dalyvių dalyvavimo renginiuose, </a:t>
                      </a:r>
                      <a:r>
                        <a:rPr kumimoji="0" lang="lt-LT" sz="1700" kern="1200" dirty="0" err="1" smtClean="0">
                          <a:solidFill>
                            <a:schemeClr val="dk1"/>
                          </a:solidFill>
                          <a:effectLst/>
                          <a:latin typeface="+mn-lt"/>
                          <a:ea typeface="+mn-ea"/>
                          <a:cs typeface="+mn-cs"/>
                        </a:rPr>
                        <a:t>užsiėmimuose</a:t>
                      </a:r>
                      <a:r>
                        <a:rPr kumimoji="0" lang="lt-LT" sz="1700" kern="1200" dirty="0" smtClean="0">
                          <a:solidFill>
                            <a:schemeClr val="dk1"/>
                          </a:solidFill>
                          <a:effectLst/>
                          <a:latin typeface="+mn-lt"/>
                          <a:ea typeface="+mn-ea"/>
                          <a:cs typeface="+mn-cs"/>
                        </a:rPr>
                        <a:t> išlaidos (t. y. bilietų į renginius, </a:t>
                      </a:r>
                      <a:r>
                        <a:rPr kumimoji="0" lang="lt-LT" sz="1700" kern="1200" dirty="0" err="1" smtClean="0">
                          <a:solidFill>
                            <a:schemeClr val="dk1"/>
                          </a:solidFill>
                          <a:effectLst/>
                          <a:latin typeface="+mn-lt"/>
                          <a:ea typeface="+mn-ea"/>
                          <a:cs typeface="+mn-cs"/>
                        </a:rPr>
                        <a:t>užsiėmimus</a:t>
                      </a:r>
                      <a:r>
                        <a:rPr kumimoji="0" lang="lt-LT" sz="1700" kern="1200" dirty="0" smtClean="0">
                          <a:solidFill>
                            <a:schemeClr val="dk1"/>
                          </a:solidFill>
                          <a:effectLst/>
                          <a:latin typeface="+mn-lt"/>
                          <a:ea typeface="+mn-ea"/>
                          <a:cs typeface="+mn-cs"/>
                        </a:rPr>
                        <a:t>; renginių, užsiėmimų dalyvio mokesčio išlaidas); </a:t>
                      </a:r>
                    </a:p>
                    <a:p>
                      <a:pPr algn="just"/>
                      <a:endParaRPr kumimoji="0" lang="lt-LT" sz="1700" kern="1200" dirty="0" smtClean="0">
                        <a:solidFill>
                          <a:schemeClr val="dk1"/>
                        </a:solidFill>
                        <a:effectLst/>
                        <a:latin typeface="+mn-lt"/>
                        <a:ea typeface="+mn-ea"/>
                        <a:cs typeface="+mn-cs"/>
                      </a:endParaRPr>
                    </a:p>
                    <a:p>
                      <a:pPr algn="just"/>
                      <a:r>
                        <a:rPr kumimoji="0" lang="lt-LT" sz="1700" kern="1200" dirty="0" smtClean="0">
                          <a:solidFill>
                            <a:schemeClr val="dk1"/>
                          </a:solidFill>
                          <a:effectLst/>
                          <a:latin typeface="+mn-lt"/>
                          <a:ea typeface="+mn-ea"/>
                          <a:cs typeface="+mn-cs"/>
                        </a:rPr>
                        <a:t>Projekto veikloms vykdyti reikalingo svečio iš užsienio kelionių ir apgyvendinimo išlaidos;</a:t>
                      </a:r>
                    </a:p>
                    <a:p>
                      <a:pPr algn="just"/>
                      <a:r>
                        <a:rPr kumimoji="0" lang="lt-LT" sz="1700" kern="1200" dirty="0" smtClean="0">
                          <a:solidFill>
                            <a:schemeClr val="dk1"/>
                          </a:solidFill>
                          <a:effectLst/>
                          <a:latin typeface="+mn-lt"/>
                          <a:ea typeface="+mn-ea"/>
                          <a:cs typeface="+mn-cs"/>
                        </a:rPr>
                        <a:t> </a:t>
                      </a:r>
                    </a:p>
                    <a:p>
                      <a:pPr algn="just"/>
                      <a:r>
                        <a:rPr kumimoji="0" lang="lt-LT" sz="1700" kern="1200" dirty="0" smtClean="0">
                          <a:solidFill>
                            <a:schemeClr val="dk1"/>
                          </a:solidFill>
                          <a:effectLst/>
                          <a:latin typeface="+mn-lt"/>
                          <a:ea typeface="+mn-ea"/>
                          <a:cs typeface="+mn-cs"/>
                        </a:rPr>
                        <a:t>Projekto veikloms vykdyti reikalingų interneto svetainių kūrimo ir palaikymo išlaidos, leidinių ir informacinių pranešimų rengimo, televizijos bei radijo laidų rengimo ir transliavimo išlaidos;</a:t>
                      </a:r>
                    </a:p>
                    <a:p>
                      <a:pPr algn="just"/>
                      <a:r>
                        <a:rPr kumimoji="0" lang="lt-LT" sz="1700" kern="1200" dirty="0" smtClean="0">
                          <a:solidFill>
                            <a:schemeClr val="dk1"/>
                          </a:solidFill>
                          <a:effectLst/>
                          <a:latin typeface="+mn-lt"/>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700" kern="1200" dirty="0" smtClean="0">
                          <a:solidFill>
                            <a:schemeClr val="dk1"/>
                          </a:solidFill>
                          <a:effectLst/>
                          <a:latin typeface="+mn-lt"/>
                          <a:ea typeface="+mn-ea"/>
                          <a:cs typeface="+mn-cs"/>
                        </a:rPr>
                        <a:t>P</a:t>
                      </a:r>
                      <a:r>
                        <a:rPr kumimoji="0" lang="lt-LT" sz="1700" kern="1200" dirty="0" err="1" smtClean="0">
                          <a:solidFill>
                            <a:schemeClr val="dk1"/>
                          </a:solidFill>
                          <a:effectLst/>
                          <a:latin typeface="+mn-lt"/>
                          <a:ea typeface="+mn-ea"/>
                          <a:cs typeface="+mn-cs"/>
                        </a:rPr>
                        <a:t>rojekto</a:t>
                      </a:r>
                      <a:r>
                        <a:rPr kumimoji="0" lang="lt-LT" sz="1700" kern="1200" dirty="0" smtClean="0">
                          <a:solidFill>
                            <a:schemeClr val="dk1"/>
                          </a:solidFill>
                          <a:effectLst/>
                          <a:latin typeface="+mn-lt"/>
                          <a:ea typeface="+mn-ea"/>
                          <a:cs typeface="+mn-cs"/>
                        </a:rPr>
                        <a:t> veiklų dalyvių, kurie dalyvauja neformaliojo profesinio mokymo, organizuojamo pameistrystės forma, ar praktinių darbo įgūdžių įgijimo, ugdymo darbo vietoje veiklose, civilinės atsakomybės už projekto veiklų dalyvio darbdaviui padarytą turtinę žalą projekto veiklų dalyviui (-</a:t>
                      </a:r>
                      <a:r>
                        <a:rPr kumimoji="0" lang="lt-LT" sz="1700" kern="1200" dirty="0" err="1" smtClean="0">
                          <a:solidFill>
                            <a:schemeClr val="dk1"/>
                          </a:solidFill>
                          <a:effectLst/>
                          <a:latin typeface="+mn-lt"/>
                          <a:ea typeface="+mn-ea"/>
                          <a:cs typeface="+mn-cs"/>
                        </a:rPr>
                        <a:t>iams</a:t>
                      </a:r>
                      <a:r>
                        <a:rPr kumimoji="0" lang="lt-LT" sz="1700" kern="1200" dirty="0" smtClean="0">
                          <a:solidFill>
                            <a:schemeClr val="dk1"/>
                          </a:solidFill>
                          <a:effectLst/>
                          <a:latin typeface="+mn-lt"/>
                          <a:ea typeface="+mn-ea"/>
                          <a:cs typeface="+mn-cs"/>
                        </a:rPr>
                        <a:t>) mokantis ir dirbant pagal pameistrystės darbo sutartį  arba atliekant praktiką pagal savanoriškos praktikos sutartį draudimo išlaidos</a:t>
                      </a:r>
                    </a:p>
                    <a:p>
                      <a:pPr algn="just"/>
                      <a:r>
                        <a:rPr kumimoji="0" lang="lt-LT" sz="1700" kern="1200" dirty="0" smtClean="0">
                          <a:solidFill>
                            <a:schemeClr val="dk1"/>
                          </a:solidFill>
                          <a:effectLst/>
                          <a:latin typeface="+mn-lt"/>
                          <a:ea typeface="+mn-ea"/>
                          <a:cs typeface="+mn-cs"/>
                        </a:rPr>
                        <a:t> </a:t>
                      </a:r>
                    </a:p>
                    <a:p>
                      <a:pPr algn="just"/>
                      <a:r>
                        <a:rPr kumimoji="0" lang="lt-LT" sz="1700" kern="1200" dirty="0" smtClean="0">
                          <a:solidFill>
                            <a:schemeClr val="dk1"/>
                          </a:solidFill>
                          <a:effectLst/>
                          <a:latin typeface="+mn-lt"/>
                          <a:ea typeface="+mn-ea"/>
                          <a:cs typeface="+mn-cs"/>
                        </a:rPr>
                        <a:t>Kitos projekto veikloms įvykdyti ir projekto tikslui pasiekti būtinos ir pagrįstos išlaidos.</a:t>
                      </a:r>
                    </a:p>
                  </a:txBody>
                  <a:tcPr marL="91443" marR="91443" marT="45719" marB="45719"/>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0"/>
            <a:ext cx="8229600" cy="647700"/>
          </a:xfrm>
        </p:spPr>
        <p:txBody>
          <a:bodyPr>
            <a:noAutofit/>
          </a:bodyPr>
          <a:lstStyle/>
          <a:p>
            <a:pPr>
              <a:defRPr/>
            </a:pPr>
            <a:r>
              <a:rPr lang="lt-LT" altLang="lt-LT" sz="2800" dirty="0" smtClean="0"/>
              <a:t>TINKAMOS FINANSUOTI IŠLAIDOS (XVI)</a:t>
            </a:r>
          </a:p>
        </p:txBody>
      </p:sp>
      <p:sp>
        <p:nvSpPr>
          <p:cNvPr id="52227"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nvGraphicFramePr>
        <p:xfrm>
          <a:off x="17463" y="549275"/>
          <a:ext cx="9126537" cy="6308725"/>
        </p:xfrm>
        <a:graphic>
          <a:graphicData uri="http://schemas.openxmlformats.org/drawingml/2006/table">
            <a:tbl>
              <a:tblPr firstRow="1" bandRow="1">
                <a:tableStyleId>{F5AB1C69-6EDB-4FF4-983F-18BD219EF322}</a:tableStyleId>
              </a:tblPr>
              <a:tblGrid>
                <a:gridCol w="1236332">
                  <a:extLst>
                    <a:ext uri="{9D8B030D-6E8A-4147-A177-3AD203B41FA5}"/>
                  </a:extLst>
                </a:gridCol>
                <a:gridCol w="7890205">
                  <a:extLst>
                    <a:ext uri="{9D8B030D-6E8A-4147-A177-3AD203B41FA5}"/>
                  </a:extLst>
                </a:gridCol>
              </a:tblGrid>
              <a:tr h="427042">
                <a:tc rowSpan="2">
                  <a:txBody>
                    <a:bodyPr/>
                    <a:lstStyle/>
                    <a:p>
                      <a:pPr algn="ctr"/>
                      <a:r>
                        <a:rPr lang="lt-LT" sz="1800" dirty="0"/>
                        <a:t>Išlaidų kategorija</a:t>
                      </a:r>
                      <a:endParaRPr lang="lt-LT" sz="1800" b="1" dirty="0"/>
                    </a:p>
                  </a:txBody>
                  <a:tcPr marL="91443" marR="91443" marT="45719" marB="45719"/>
                </a:tc>
                <a:tc>
                  <a:txBody>
                    <a:bodyPr/>
                    <a:lstStyle/>
                    <a:p>
                      <a:pPr algn="ctr"/>
                      <a:r>
                        <a:rPr lang="lt-LT" sz="1800" dirty="0"/>
                        <a:t>Reikalavimai ir paaiškinimai</a:t>
                      </a:r>
                      <a:endParaRPr lang="lt-LT" sz="1800" b="1" dirty="0"/>
                    </a:p>
                  </a:txBody>
                  <a:tcPr marL="91443" marR="91443" marT="45719" marB="45719"/>
                </a:tc>
                <a:extLst>
                  <a:ext uri="{0D108BD9-81ED-4DB2-BD59-A6C34878D82A}"/>
                </a:extLst>
              </a:tr>
              <a:tr h="524812">
                <a:tc vMerge="1">
                  <a:txBody>
                    <a:bodyPr/>
                    <a:lstStyle/>
                    <a:p>
                      <a:endParaRPr lang="lt-LT" dirty="0"/>
                    </a:p>
                  </a:txBody>
                  <a:tcPr/>
                </a:tc>
                <a:tc>
                  <a:txBody>
                    <a:bodyPr/>
                    <a:lstStyle/>
                    <a:p>
                      <a:pPr algn="ctr"/>
                      <a:r>
                        <a:rPr lang="lt-LT" sz="1800" dirty="0">
                          <a:solidFill>
                            <a:schemeClr val="bg1"/>
                          </a:solidFill>
                        </a:rPr>
                        <a:t>Išlaidos</a:t>
                      </a:r>
                      <a:endParaRPr lang="lt-LT" sz="1800" b="1" dirty="0">
                        <a:solidFill>
                          <a:schemeClr val="bg1"/>
                        </a:solidFill>
                      </a:endParaRPr>
                    </a:p>
                  </a:txBody>
                  <a:tcPr marL="91443" marR="91443" marT="45719" marB="45719">
                    <a:solidFill>
                      <a:schemeClr val="accent3"/>
                    </a:solidFill>
                  </a:tcPr>
                </a:tc>
                <a:extLst>
                  <a:ext uri="{0D108BD9-81ED-4DB2-BD59-A6C34878D82A}"/>
                </a:extLst>
              </a:tr>
              <a:tr h="5356871">
                <a:tc>
                  <a:txBody>
                    <a:bodyPr/>
                    <a:lstStyle/>
                    <a:p>
                      <a:r>
                        <a:rPr lang="lt-LT" sz="1800" dirty="0" smtClean="0"/>
                        <a:t>Informavimas apie projektą</a:t>
                      </a:r>
                      <a:endParaRPr lang="lt-LT" sz="1800" dirty="0"/>
                    </a:p>
                  </a:txBody>
                  <a:tcPr marL="91443" marR="91443" marT="45719" marB="45719"/>
                </a:tc>
                <a:tc>
                  <a:txBody>
                    <a:bodyPr/>
                    <a:lstStyle/>
                    <a:p>
                      <a:pPr algn="just"/>
                      <a:r>
                        <a:rPr kumimoji="0" lang="lt-LT" sz="1800" kern="1200" dirty="0" smtClean="0">
                          <a:solidFill>
                            <a:schemeClr val="dk1"/>
                          </a:solidFill>
                          <a:effectLst/>
                          <a:latin typeface="+mn-lt"/>
                          <a:ea typeface="+mn-ea"/>
                          <a:cs typeface="+mn-cs"/>
                        </a:rPr>
                        <a:t>Tinkamomis finansuoti išlaidomis yra laikomos privalomų viešinimo priemonių, rengimo išlaidos:</a:t>
                      </a:r>
                    </a:p>
                    <a:p>
                      <a:pPr marL="285750" indent="-285750" algn="just">
                        <a:buFont typeface="Arial" panose="020B0604020202020204" pitchFamily="34" charset="0"/>
                        <a:buChar char="•"/>
                      </a:pPr>
                      <a:r>
                        <a:rPr kumimoji="0" lang="lt-LT" sz="1700" kern="1200" dirty="0" smtClean="0">
                          <a:solidFill>
                            <a:schemeClr val="dk1"/>
                          </a:solidFill>
                          <a:effectLst/>
                          <a:latin typeface="+mn-lt"/>
                          <a:ea typeface="+mn-ea"/>
                          <a:cs typeface="+mn-cs"/>
                        </a:rPr>
                        <a:t>interneto svetainėje (jei projekto vykdytojas tokią turi) paskelbti informaciją apie įgyvendinamą projektą, apibūdinti jo tikslus, rezultatus ir informuoti apie finansavimą iš atitinkamo (-ų) ES struktūrinio (-</a:t>
                      </a:r>
                      <a:r>
                        <a:rPr kumimoji="0" lang="lt-LT" sz="1700" kern="1200" dirty="0" err="1" smtClean="0">
                          <a:solidFill>
                            <a:schemeClr val="dk1"/>
                          </a:solidFill>
                          <a:effectLst/>
                          <a:latin typeface="+mn-lt"/>
                          <a:ea typeface="+mn-ea"/>
                          <a:cs typeface="+mn-cs"/>
                        </a:rPr>
                        <a:t>ių</a:t>
                      </a:r>
                      <a:r>
                        <a:rPr kumimoji="0" lang="lt-LT" sz="1700" kern="1200" dirty="0" smtClean="0">
                          <a:solidFill>
                            <a:schemeClr val="dk1"/>
                          </a:solidFill>
                          <a:effectLst/>
                          <a:latin typeface="+mn-lt"/>
                          <a:ea typeface="+mn-ea"/>
                          <a:cs typeface="+mn-cs"/>
                        </a:rPr>
                        <a:t>) fondo (-ų) lėšų; </a:t>
                      </a:r>
                    </a:p>
                    <a:p>
                      <a:pPr marL="285750" indent="-285750" algn="just">
                        <a:buFont typeface="Arial" panose="020B0604020202020204" pitchFamily="34" charset="0"/>
                        <a:buChar char="•"/>
                      </a:pPr>
                      <a:r>
                        <a:rPr kumimoji="0" lang="lt-LT" sz="1700" kern="1200" dirty="0" smtClean="0">
                          <a:solidFill>
                            <a:schemeClr val="dk1"/>
                          </a:solidFill>
                          <a:effectLst/>
                          <a:latin typeface="+mn-lt"/>
                          <a:ea typeface="+mn-ea"/>
                          <a:cs typeface="+mn-cs"/>
                        </a:rPr>
                        <a:t>Projekto įgyvendinimo </a:t>
                      </a:r>
                      <a:r>
                        <a:rPr kumimoji="0" lang="lt-LT" sz="1700" kern="1200" dirty="0" err="1" smtClean="0">
                          <a:solidFill>
                            <a:schemeClr val="dk1"/>
                          </a:solidFill>
                          <a:effectLst/>
                          <a:latin typeface="+mn-lt"/>
                          <a:ea typeface="+mn-ea"/>
                          <a:cs typeface="+mn-cs"/>
                        </a:rPr>
                        <a:t>pražioje</a:t>
                      </a:r>
                      <a:r>
                        <a:rPr kumimoji="0" lang="lt-LT" sz="1700" kern="1200" dirty="0" smtClean="0">
                          <a:solidFill>
                            <a:schemeClr val="dk1"/>
                          </a:solidFill>
                          <a:effectLst/>
                          <a:latin typeface="+mn-lt"/>
                          <a:ea typeface="+mn-ea"/>
                          <a:cs typeface="+mn-cs"/>
                        </a:rPr>
                        <a:t> pakabinti bent vieną plakatą (ne mažesnį kaip A3 formato), kuriame turi būti pateikta informacija apie įgyvendinamą projektą ir finansavimą iš atitinkamo (-ų) ES struktūrinio (-</a:t>
                      </a:r>
                      <a:r>
                        <a:rPr kumimoji="0" lang="lt-LT" sz="1700" kern="1200" dirty="0" err="1" smtClean="0">
                          <a:solidFill>
                            <a:schemeClr val="dk1"/>
                          </a:solidFill>
                          <a:effectLst/>
                          <a:latin typeface="+mn-lt"/>
                          <a:ea typeface="+mn-ea"/>
                          <a:cs typeface="+mn-cs"/>
                        </a:rPr>
                        <a:t>ių</a:t>
                      </a:r>
                      <a:r>
                        <a:rPr kumimoji="0" lang="lt-LT" sz="1700" kern="1200" dirty="0" smtClean="0">
                          <a:solidFill>
                            <a:schemeClr val="dk1"/>
                          </a:solidFill>
                          <a:effectLst/>
                          <a:latin typeface="+mn-lt"/>
                          <a:ea typeface="+mn-ea"/>
                          <a:cs typeface="+mn-cs"/>
                        </a:rPr>
                        <a:t>) fondo (-ų) lėšų. Plakatas turi būti pakabintas visuomenei gerai matomoje vietoje (pavyzdžiui, prie įėjimo į pastatą).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1800" kern="1200" dirty="0" smtClean="0">
                          <a:solidFill>
                            <a:schemeClr val="dk1"/>
                          </a:solidFill>
                          <a:effectLst/>
                          <a:latin typeface="+mn-lt"/>
                          <a:ea typeface="+mn-ea"/>
                          <a:cs typeface="+mn-cs"/>
                        </a:rPr>
                        <a:t>, taip pat su projekto pristatymu  susijusios reprezentacinės išlaidos (išskyrus išlaidas alkoholiui ir tabakui). </a:t>
                      </a:r>
                    </a:p>
                    <a:p>
                      <a:pPr algn="just"/>
                      <a:endParaRPr kumimoji="0" lang="lt-LT" sz="1100" kern="1200" dirty="0" smtClean="0">
                        <a:solidFill>
                          <a:schemeClr val="dk1"/>
                        </a:solidFill>
                        <a:effectLst/>
                        <a:latin typeface="+mn-lt"/>
                        <a:ea typeface="+mn-ea"/>
                        <a:cs typeface="+mn-cs"/>
                      </a:endParaRPr>
                    </a:p>
                    <a:p>
                      <a:pPr algn="just"/>
                      <a:r>
                        <a:rPr kumimoji="0" lang="lt-LT" sz="1700" kern="1200" dirty="0" smtClean="0">
                          <a:solidFill>
                            <a:schemeClr val="dk1"/>
                          </a:solidFill>
                          <a:effectLst/>
                          <a:latin typeface="+mn-lt"/>
                          <a:ea typeface="+mn-ea"/>
                          <a:cs typeface="+mn-cs"/>
                        </a:rPr>
                        <a:t>Informavimui apie projektą skirtų renginių organizavimo išlaidos apmokamos taikant renginio organizavimo fiksuotąjį įkainį, kurio dydis nustatytas Renginio organizavimo fiksuotojo įkainio nustatymo tyrimo ataskaitoje, skelbiamoje interneto svetainėje www.esinvesticijos.lt. </a:t>
                      </a:r>
                    </a:p>
                    <a:p>
                      <a:pPr algn="just"/>
                      <a:r>
                        <a:rPr kumimoji="0" lang="lt-LT" sz="1800" b="1" kern="1200" dirty="0" smtClean="0">
                          <a:solidFill>
                            <a:schemeClr val="dk1"/>
                          </a:solidFill>
                          <a:effectLst/>
                          <a:latin typeface="+mn-lt"/>
                          <a:ea typeface="+mn-ea"/>
                          <a:cs typeface="+mn-cs"/>
                        </a:rPr>
                        <a:t>Informavimo apie projektą išlaidos turi neviršyti 3 proc. projekto tinkamų finansuoti išlaidų.</a:t>
                      </a:r>
                      <a:endParaRPr lang="lt-LT" sz="1800" b="1" dirty="0" smtClean="0">
                        <a:effectLst/>
                      </a:endParaRPr>
                    </a:p>
                  </a:txBody>
                  <a:tcPr marL="91443" marR="91443" marT="45719" marB="45719"/>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0"/>
            <a:ext cx="8229600" cy="647700"/>
          </a:xfrm>
        </p:spPr>
        <p:txBody>
          <a:bodyPr>
            <a:noAutofit/>
          </a:bodyPr>
          <a:lstStyle/>
          <a:p>
            <a:pPr>
              <a:defRPr/>
            </a:pPr>
            <a:r>
              <a:rPr lang="lt-LT" altLang="lt-LT" sz="2800" dirty="0" smtClean="0"/>
              <a:t>TINKAMOS FINANSUOTI IŠLAIDOS (XV</a:t>
            </a:r>
            <a:r>
              <a:rPr lang="en-US" altLang="lt-LT" sz="2800" dirty="0" smtClean="0"/>
              <a:t>I</a:t>
            </a:r>
            <a:r>
              <a:rPr lang="lt-LT" altLang="lt-LT" sz="2800" dirty="0" smtClean="0"/>
              <a:t>I)</a:t>
            </a:r>
          </a:p>
        </p:txBody>
      </p:sp>
      <p:sp>
        <p:nvSpPr>
          <p:cNvPr id="54275"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nvGraphicFramePr>
        <p:xfrm>
          <a:off x="34925" y="476250"/>
          <a:ext cx="9124950" cy="6492875"/>
        </p:xfrm>
        <a:graphic>
          <a:graphicData uri="http://schemas.openxmlformats.org/drawingml/2006/table">
            <a:tbl>
              <a:tblPr firstRow="1" bandRow="1">
                <a:tableStyleId>{F5AB1C69-6EDB-4FF4-983F-18BD219EF322}</a:tableStyleId>
              </a:tblPr>
              <a:tblGrid>
                <a:gridCol w="1601276">
                  <a:extLst>
                    <a:ext uri="{9D8B030D-6E8A-4147-A177-3AD203B41FA5}"/>
                  </a:extLst>
                </a:gridCol>
                <a:gridCol w="7523674">
                  <a:extLst>
                    <a:ext uri="{9D8B030D-6E8A-4147-A177-3AD203B41FA5}"/>
                  </a:extLst>
                </a:gridCol>
              </a:tblGrid>
              <a:tr h="350559">
                <a:tc rowSpan="2">
                  <a:txBody>
                    <a:bodyPr/>
                    <a:lstStyle/>
                    <a:p>
                      <a:pPr algn="ctr"/>
                      <a:r>
                        <a:rPr lang="lt-LT" sz="1700" dirty="0"/>
                        <a:t>Išlaidų kategorija</a:t>
                      </a:r>
                      <a:endParaRPr lang="lt-LT" sz="1700" b="1" dirty="0"/>
                    </a:p>
                  </a:txBody>
                  <a:tcPr marL="91427" marR="91427" marT="45727" marB="45727"/>
                </a:tc>
                <a:tc>
                  <a:txBody>
                    <a:bodyPr/>
                    <a:lstStyle/>
                    <a:p>
                      <a:pPr algn="ctr"/>
                      <a:r>
                        <a:rPr lang="lt-LT" sz="1700" dirty="0"/>
                        <a:t>Reikalavimai ir paaiškinimai</a:t>
                      </a:r>
                      <a:endParaRPr lang="lt-LT" sz="1700" b="1" dirty="0"/>
                    </a:p>
                  </a:txBody>
                  <a:tcPr marL="91427" marR="91427" marT="45727" marB="45727"/>
                </a:tc>
                <a:extLst>
                  <a:ext uri="{0D108BD9-81ED-4DB2-BD59-A6C34878D82A}"/>
                </a:extLst>
              </a:tr>
              <a:tr h="350559">
                <a:tc vMerge="1">
                  <a:txBody>
                    <a:bodyPr/>
                    <a:lstStyle/>
                    <a:p>
                      <a:endParaRPr lang="lt-LT" dirty="0"/>
                    </a:p>
                  </a:txBody>
                  <a:tcPr/>
                </a:tc>
                <a:tc>
                  <a:txBody>
                    <a:bodyPr/>
                    <a:lstStyle/>
                    <a:p>
                      <a:pPr algn="ctr"/>
                      <a:r>
                        <a:rPr lang="lt-LT" sz="1700" dirty="0">
                          <a:solidFill>
                            <a:schemeClr val="bg1"/>
                          </a:solidFill>
                        </a:rPr>
                        <a:t>Išlaidos</a:t>
                      </a:r>
                      <a:endParaRPr lang="lt-LT" sz="1700" b="1" dirty="0">
                        <a:solidFill>
                          <a:schemeClr val="bg1"/>
                        </a:solidFill>
                      </a:endParaRPr>
                    </a:p>
                  </a:txBody>
                  <a:tcPr marL="91427" marR="91427" marT="45727" marB="45727">
                    <a:solidFill>
                      <a:schemeClr val="accent3"/>
                    </a:solidFill>
                  </a:tcPr>
                </a:tc>
                <a:extLst>
                  <a:ext uri="{0D108BD9-81ED-4DB2-BD59-A6C34878D82A}"/>
                </a:extLst>
              </a:tr>
              <a:tr h="5791757">
                <a:tc>
                  <a:txBody>
                    <a:bodyPr/>
                    <a:lstStyle/>
                    <a:p>
                      <a:r>
                        <a:rPr kumimoji="0" lang="lt-LT" sz="1700" kern="1200" dirty="0" smtClean="0">
                          <a:solidFill>
                            <a:schemeClr val="dk1"/>
                          </a:solidFill>
                          <a:effectLst/>
                          <a:latin typeface="+mn-lt"/>
                          <a:ea typeface="+mn-ea"/>
                          <a:cs typeface="+mn-cs"/>
                        </a:rPr>
                        <a:t>Netiesioginės išlaidos ir kitos išlaidos pagal fiksuotąją projekto išlaidų normą</a:t>
                      </a:r>
                      <a:endParaRPr lang="lt-LT" sz="1700" dirty="0"/>
                    </a:p>
                  </a:txBody>
                  <a:tcPr marL="91427" marR="91427" marT="45727" marB="45727"/>
                </a:tc>
                <a:tc>
                  <a:txBody>
                    <a:bodyPr/>
                    <a:lstStyle/>
                    <a:p>
                      <a:pPr algn="just"/>
                      <a:r>
                        <a:rPr kumimoji="0" lang="lt-LT" sz="1700" kern="1200" dirty="0" smtClean="0">
                          <a:solidFill>
                            <a:schemeClr val="dk1"/>
                          </a:solidFill>
                          <a:effectLst/>
                          <a:latin typeface="+mn-lt"/>
                          <a:ea typeface="+mn-ea"/>
                          <a:cs typeface="+mn-cs"/>
                        </a:rPr>
                        <a:t>Tinkamos finansuoti su projekto administravimu susijusios išlaidos. </a:t>
                      </a:r>
                      <a:r>
                        <a:rPr kumimoji="0" lang="lt-LT" sz="1700" b="1" kern="1200" dirty="0" smtClean="0">
                          <a:solidFill>
                            <a:schemeClr val="dk1"/>
                          </a:solidFill>
                          <a:effectLst/>
                          <a:latin typeface="+mn-lt"/>
                          <a:ea typeface="+mn-ea"/>
                          <a:cs typeface="+mn-cs"/>
                        </a:rPr>
                        <a:t>Šios išlaidos apmokamos taikant fiksuotąją projekto išlaidų normą, </a:t>
                      </a:r>
                    </a:p>
                    <a:p>
                      <a:pPr algn="just"/>
                      <a:endParaRPr kumimoji="0" lang="lt-LT" sz="1700" kern="1200" dirty="0" smtClean="0">
                        <a:solidFill>
                          <a:schemeClr val="dk1"/>
                        </a:solidFill>
                        <a:effectLst/>
                        <a:latin typeface="+mn-lt"/>
                        <a:ea typeface="+mn-ea"/>
                        <a:cs typeface="+mn-cs"/>
                      </a:endParaRPr>
                    </a:p>
                    <a:p>
                      <a:pPr algn="just"/>
                      <a:r>
                        <a:rPr kumimoji="0" lang="lt-LT" sz="1700" kern="1200" dirty="0" smtClean="0">
                          <a:solidFill>
                            <a:schemeClr val="dk1"/>
                          </a:solidFill>
                          <a:effectLst/>
                          <a:latin typeface="+mn-lt"/>
                          <a:ea typeface="+mn-ea"/>
                          <a:cs typeface="+mn-cs"/>
                        </a:rPr>
                        <a:t>Nustatant projektui taikomą fiksuotąją normą atsižvelgiama į tai, kokią tiesioginių išlaidų dalį (procentais, apvalinant iki 2 skaičių po kablelio) sudaro projekto veiklų rangos išlaidos.</a:t>
                      </a:r>
                      <a:r>
                        <a:rPr kumimoji="0" lang="lt-LT" sz="1700" b="1" kern="1200" dirty="0" smtClean="0">
                          <a:solidFill>
                            <a:schemeClr val="dk1"/>
                          </a:solidFill>
                          <a:effectLst/>
                          <a:latin typeface="+mn-lt"/>
                          <a:ea typeface="+mn-ea"/>
                          <a:cs typeface="+mn-cs"/>
                        </a:rPr>
                        <a:t> </a:t>
                      </a:r>
                    </a:p>
                    <a:p>
                      <a:pPr algn="just"/>
                      <a:r>
                        <a:rPr kumimoji="0" lang="lt-LT" sz="1700" kern="1200" dirty="0" smtClean="0">
                          <a:solidFill>
                            <a:schemeClr val="dk1"/>
                          </a:solidFill>
                          <a:effectLst/>
                          <a:latin typeface="+mn-lt"/>
                          <a:ea typeface="+mn-ea"/>
                          <a:cs typeface="+mn-cs"/>
                        </a:rPr>
                        <a:t>Projekto veiklų rangos išlaidomis laikomos išlaidos tų veiklų, kurias visiškai įgyvendina ne pats projekto vykdytojas, o paslaugų teikėjai, prekių tiekėjai ar rangovai. </a:t>
                      </a:r>
                    </a:p>
                    <a:p>
                      <a:pPr algn="just"/>
                      <a:r>
                        <a:rPr kumimoji="0" lang="lt-LT" sz="1700" kern="1200" dirty="0" smtClean="0">
                          <a:solidFill>
                            <a:schemeClr val="dk1"/>
                          </a:solidFill>
                          <a:effectLst/>
                          <a:latin typeface="+mn-lt"/>
                          <a:ea typeface="+mn-ea"/>
                          <a:cs typeface="+mn-cs"/>
                        </a:rPr>
                        <a:t>Pvz., projekto veiklų rangos išlaidomis nelaikomos renginio organizavimo išlaidos, kai už renginio organizavimą (dalyvių kvietimą, registravimą, programos rengimą, atskirų pirkimų (renginio patalpų nuomos, dalyvių maitinimo ir pan.) vykdymą ir kitas organizacines veiklas) yra atsakingas pats projekto vykdytojas ar partneris, t. y. dėl viso renginio organizavimo nėra sudaroma sutartis su paslaugos teikėju, nėra perkamas renginio organizavimo paslaugų paketas. </a:t>
                      </a:r>
                    </a:p>
                    <a:p>
                      <a:pPr algn="just"/>
                      <a:r>
                        <a:rPr kumimoji="0" lang="lt-LT" sz="1700" kern="1200" dirty="0" smtClean="0">
                          <a:solidFill>
                            <a:schemeClr val="dk1"/>
                          </a:solidFill>
                          <a:effectLst/>
                          <a:latin typeface="+mn-lt"/>
                          <a:ea typeface="+mn-ea"/>
                          <a:cs typeface="+mn-cs"/>
                        </a:rPr>
                        <a:t>Žemės, nekilnojamojo turto, statybos, rekonstravimo, remonto ir kitų darbų, taip pat įrangos, įrenginių ir kito ilgalaikio turto įsigijimo išlaidos visais atvejais laikomos projekto veiklų rangos išlaidomis. Supaprastintai apmokamos išlaidos nelaikomos projekto veiklų rangos išlaidomis.</a:t>
                      </a:r>
                      <a:endParaRPr kumimoji="0" lang="lt-LT" sz="1700" kern="1200" dirty="0">
                        <a:solidFill>
                          <a:schemeClr val="dk1"/>
                        </a:solidFill>
                        <a:effectLst/>
                        <a:latin typeface="+mn-lt"/>
                        <a:ea typeface="+mn-ea"/>
                        <a:cs typeface="+mn-cs"/>
                      </a:endParaRPr>
                    </a:p>
                  </a:txBody>
                  <a:tcPr marL="91427" marR="91427" marT="45727" marB="45727"/>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0"/>
            <a:ext cx="8229600" cy="647700"/>
          </a:xfrm>
        </p:spPr>
        <p:txBody>
          <a:bodyPr>
            <a:noAutofit/>
          </a:bodyPr>
          <a:lstStyle/>
          <a:p>
            <a:pPr>
              <a:defRPr/>
            </a:pPr>
            <a:r>
              <a:rPr lang="lt-LT" altLang="lt-LT" sz="2800" dirty="0" smtClean="0"/>
              <a:t>TINKAMOS FINANSUOTI IŠLAIDOS (XV</a:t>
            </a:r>
            <a:r>
              <a:rPr lang="en-US" altLang="lt-LT" sz="2800" dirty="0" smtClean="0"/>
              <a:t>II</a:t>
            </a:r>
            <a:r>
              <a:rPr lang="lt-LT" altLang="lt-LT" sz="2800" dirty="0" smtClean="0"/>
              <a:t>I)</a:t>
            </a:r>
          </a:p>
        </p:txBody>
      </p:sp>
      <p:sp>
        <p:nvSpPr>
          <p:cNvPr id="56323" name="Content Placeholder 2"/>
          <p:cNvSpPr>
            <a:spLocks noGrp="1"/>
          </p:cNvSpPr>
          <p:nvPr>
            <p:ph idx="1"/>
          </p:nvPr>
        </p:nvSpPr>
        <p:spPr>
          <a:xfrm>
            <a:off x="107950" y="1844675"/>
            <a:ext cx="8856663" cy="4824413"/>
          </a:xfrm>
        </p:spPr>
        <p:txBody>
          <a:bodyPr/>
          <a:lstStyle/>
          <a:p>
            <a:pPr marL="0" indent="0">
              <a:buFont typeface="Arial" charset="0"/>
              <a:buNone/>
            </a:pPr>
            <a:endParaRPr lang="lt-LT" altLang="lt-LT" smtClean="0"/>
          </a:p>
          <a:p>
            <a:pPr marL="0" indent="0">
              <a:buFont typeface="Arial" charset="0"/>
              <a:buNone/>
            </a:pPr>
            <a:endParaRPr lang="lt-LT" altLang="lt-LT" smtClean="0"/>
          </a:p>
        </p:txBody>
      </p:sp>
      <p:graphicFrame>
        <p:nvGraphicFramePr>
          <p:cNvPr id="2" name="Lentelė 1"/>
          <p:cNvGraphicFramePr>
            <a:graphicFrameLocks noGrp="1"/>
          </p:cNvGraphicFramePr>
          <p:nvPr/>
        </p:nvGraphicFramePr>
        <p:xfrm>
          <a:off x="-26988" y="647700"/>
          <a:ext cx="9126538" cy="6210300"/>
        </p:xfrm>
        <a:graphic>
          <a:graphicData uri="http://schemas.openxmlformats.org/drawingml/2006/table">
            <a:tbl>
              <a:tblPr firstRow="1" bandRow="1">
                <a:tableStyleId>{F5AB1C69-6EDB-4FF4-983F-18BD219EF322}</a:tableStyleId>
              </a:tblPr>
              <a:tblGrid>
                <a:gridCol w="1601555">
                  <a:extLst>
                    <a:ext uri="{9D8B030D-6E8A-4147-A177-3AD203B41FA5}"/>
                  </a:extLst>
                </a:gridCol>
                <a:gridCol w="7524983">
                  <a:extLst>
                    <a:ext uri="{9D8B030D-6E8A-4147-A177-3AD203B41FA5}"/>
                  </a:extLst>
                </a:gridCol>
              </a:tblGrid>
              <a:tr h="359313">
                <a:tc rowSpan="2">
                  <a:txBody>
                    <a:bodyPr/>
                    <a:lstStyle/>
                    <a:p>
                      <a:pPr algn="ctr"/>
                      <a:r>
                        <a:rPr lang="lt-LT" sz="1700" dirty="0"/>
                        <a:t>Išlaidų kategorija</a:t>
                      </a:r>
                      <a:endParaRPr lang="lt-LT" sz="1700" b="1" dirty="0"/>
                    </a:p>
                  </a:txBody>
                  <a:tcPr marL="91443" marR="91443" marT="45723" marB="45723"/>
                </a:tc>
                <a:tc>
                  <a:txBody>
                    <a:bodyPr/>
                    <a:lstStyle/>
                    <a:p>
                      <a:pPr algn="ctr"/>
                      <a:r>
                        <a:rPr lang="lt-LT" sz="1700" dirty="0"/>
                        <a:t>Reikalavimai ir paaiškinimai</a:t>
                      </a:r>
                      <a:endParaRPr lang="lt-LT" sz="1700" b="1" dirty="0"/>
                    </a:p>
                  </a:txBody>
                  <a:tcPr marL="91443" marR="91443" marT="45723" marB="45723"/>
                </a:tc>
                <a:extLst>
                  <a:ext uri="{0D108BD9-81ED-4DB2-BD59-A6C34878D82A}"/>
                </a:extLst>
              </a:tr>
              <a:tr h="359313">
                <a:tc vMerge="1">
                  <a:txBody>
                    <a:bodyPr/>
                    <a:lstStyle/>
                    <a:p>
                      <a:endParaRPr lang="lt-LT" dirty="0"/>
                    </a:p>
                  </a:txBody>
                  <a:tcPr/>
                </a:tc>
                <a:tc>
                  <a:txBody>
                    <a:bodyPr/>
                    <a:lstStyle/>
                    <a:p>
                      <a:pPr algn="ctr"/>
                      <a:r>
                        <a:rPr lang="lt-LT" sz="1700" dirty="0">
                          <a:solidFill>
                            <a:schemeClr val="bg1"/>
                          </a:solidFill>
                        </a:rPr>
                        <a:t>Išlaidos</a:t>
                      </a:r>
                      <a:endParaRPr lang="lt-LT" sz="1700" b="1" dirty="0">
                        <a:solidFill>
                          <a:schemeClr val="bg1"/>
                        </a:solidFill>
                      </a:endParaRPr>
                    </a:p>
                  </a:txBody>
                  <a:tcPr marL="91443" marR="91443" marT="45723" marB="45723">
                    <a:solidFill>
                      <a:schemeClr val="accent3"/>
                    </a:solidFill>
                  </a:tcPr>
                </a:tc>
                <a:extLst>
                  <a:ext uri="{0D108BD9-81ED-4DB2-BD59-A6C34878D82A}"/>
                </a:extLst>
              </a:tr>
              <a:tr h="5491674">
                <a:tc>
                  <a:txBody>
                    <a:bodyPr/>
                    <a:lstStyle/>
                    <a:p>
                      <a:r>
                        <a:rPr kumimoji="0" lang="lt-LT" sz="1700" kern="1200" dirty="0" smtClean="0">
                          <a:solidFill>
                            <a:schemeClr val="dk1"/>
                          </a:solidFill>
                          <a:effectLst/>
                          <a:latin typeface="+mn-lt"/>
                          <a:ea typeface="+mn-ea"/>
                          <a:cs typeface="+mn-cs"/>
                        </a:rPr>
                        <a:t>Netiesioginės išlaidos ir kitos išlaidos pagal fiksuotąją projekto išlaidų normą</a:t>
                      </a:r>
                      <a:endParaRPr lang="lt-LT" sz="1700" dirty="0"/>
                    </a:p>
                  </a:txBody>
                  <a:tcPr marL="91443" marR="91443" marT="45723" marB="45723"/>
                </a:tc>
                <a:tc>
                  <a:txBody>
                    <a:bodyPr/>
                    <a:lstStyle/>
                    <a:p>
                      <a:pPr algn="just"/>
                      <a:r>
                        <a:rPr kumimoji="0" lang="lt-LT" sz="1800" kern="1200" dirty="0" smtClean="0">
                          <a:solidFill>
                            <a:schemeClr val="dk1"/>
                          </a:solidFill>
                          <a:effectLst/>
                          <a:latin typeface="+mn-lt"/>
                          <a:ea typeface="+mn-ea"/>
                          <a:cs typeface="+mn-cs"/>
                        </a:rPr>
                        <a:t>Fiksuotosios normos, taikomos iš Europos socialinio fondo lėšų bendrai finansuojamo projekto netiesioginėms išlaidoms apmokėti:</a:t>
                      </a:r>
                    </a:p>
                    <a:p>
                      <a:pPr algn="just"/>
                      <a:endParaRPr kumimoji="0" lang="lt-LT" sz="1700" kern="1200" dirty="0">
                        <a:solidFill>
                          <a:schemeClr val="dk1"/>
                        </a:solidFill>
                        <a:effectLst/>
                        <a:latin typeface="+mn-lt"/>
                        <a:ea typeface="+mn-ea"/>
                        <a:cs typeface="+mn-cs"/>
                      </a:endParaRPr>
                    </a:p>
                  </a:txBody>
                  <a:tcPr marL="91443" marR="91443" marT="45723" marB="45723"/>
                </a:tc>
                <a:extLst>
                  <a:ext uri="{0D108BD9-81ED-4DB2-BD59-A6C34878D82A}"/>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xmlns="" val="1313219876"/>
              </p:ext>
            </p:extLst>
          </p:nvPr>
        </p:nvGraphicFramePr>
        <p:xfrm>
          <a:off x="1615132" y="2348880"/>
          <a:ext cx="7416950" cy="4027992"/>
        </p:xfrm>
        <a:graphic>
          <a:graphicData uri="http://schemas.openxmlformats.org/drawingml/2006/table">
            <a:tbl>
              <a:tblPr firstRow="1" firstCol="1" bandRow="1">
                <a:tableStyleId>{5C22544A-7EE6-4342-B048-85BDC9FD1C3A}</a:tableStyleId>
              </a:tblPr>
              <a:tblGrid>
                <a:gridCol w="1330852"/>
                <a:gridCol w="2187453"/>
                <a:gridCol w="1331523"/>
                <a:gridCol w="1331523"/>
                <a:gridCol w="1235599"/>
              </a:tblGrid>
              <a:tr h="518774">
                <a:tc rowSpan="2">
                  <a:txBody>
                    <a:bodyPr/>
                    <a:lstStyle/>
                    <a:p>
                      <a:pPr>
                        <a:lnSpc>
                          <a:spcPct val="115000"/>
                        </a:lnSpc>
                        <a:spcAft>
                          <a:spcPts val="0"/>
                        </a:spcAft>
                      </a:pPr>
                      <a:r>
                        <a:rPr lang="lt-LT" sz="1600" dirty="0">
                          <a:effectLst/>
                        </a:rPr>
                        <a:t>Nr.</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nSpc>
                          <a:spcPct val="115000"/>
                        </a:lnSpc>
                        <a:spcAft>
                          <a:spcPts val="0"/>
                        </a:spcAft>
                      </a:pPr>
                      <a:r>
                        <a:rPr lang="lt-LT" sz="1600" dirty="0">
                          <a:effectLst/>
                        </a:rPr>
                        <a:t>Projekto tinkamų finansuoti išlaidų, išskyrus kryžminiam finansavimui skirtas lėšas, suma, eurais</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a:lnSpc>
                          <a:spcPct val="120000"/>
                        </a:lnSpc>
                        <a:spcAft>
                          <a:spcPts val="0"/>
                        </a:spcAft>
                      </a:pPr>
                      <a:r>
                        <a:rPr lang="lt-LT" sz="1400" dirty="0">
                          <a:effectLst/>
                        </a:rPr>
                        <a:t>Didžiausia fiksuotoji norma (procentais), kai projekto veiklų rangos išlaidų dalis sudaro:</a:t>
                      </a:r>
                      <a:endParaRPr lang="lt-LT"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lt-LT"/>
                    </a:p>
                  </a:txBody>
                  <a:tcPr/>
                </a:tc>
                <a:tc hMerge="1">
                  <a:txBody>
                    <a:bodyPr/>
                    <a:lstStyle/>
                    <a:p>
                      <a:endParaRPr lang="lt-LT"/>
                    </a:p>
                  </a:txBody>
                  <a:tcPr/>
                </a:tc>
              </a:tr>
              <a:tr h="2760438">
                <a:tc vMerge="1">
                  <a:txBody>
                    <a:bodyPr/>
                    <a:lstStyle/>
                    <a:p>
                      <a:endParaRPr lang="lt-LT"/>
                    </a:p>
                  </a:txBody>
                  <a:tcPr/>
                </a:tc>
                <a:tc vMerge="1">
                  <a:txBody>
                    <a:bodyPr/>
                    <a:lstStyle/>
                    <a:p>
                      <a:endParaRPr lang="lt-LT"/>
                    </a:p>
                  </a:txBody>
                  <a:tcPr/>
                </a:tc>
                <a:tc>
                  <a:txBody>
                    <a:bodyPr/>
                    <a:lstStyle/>
                    <a:p>
                      <a:pPr>
                        <a:lnSpc>
                          <a:spcPct val="115000"/>
                        </a:lnSpc>
                        <a:spcAft>
                          <a:spcPts val="0"/>
                        </a:spcAft>
                      </a:pPr>
                      <a:r>
                        <a:rPr lang="lt-LT" sz="1400" dirty="0">
                          <a:effectLst/>
                        </a:rPr>
                        <a:t>iki 60 proc. (imtinai) tiesioginių projekto išlaidų, išskyrus kryžminiam finansavimui skirtas lėšas</a:t>
                      </a:r>
                      <a:endParaRPr lang="lt-L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lt-LT" sz="1400" dirty="0">
                          <a:effectLst/>
                        </a:rPr>
                        <a:t>nuo 60 proc. iki 90 proc. (imtinai) tiesioginių projekto išlaidų, išskyrus kryžminiam finansavimui skirtas lėšas</a:t>
                      </a:r>
                      <a:endParaRPr lang="lt-L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20000"/>
                        </a:lnSpc>
                        <a:spcAft>
                          <a:spcPts val="0"/>
                        </a:spcAft>
                      </a:pPr>
                      <a:r>
                        <a:rPr lang="en-US" sz="1400" dirty="0" err="1">
                          <a:effectLst/>
                        </a:rPr>
                        <a:t>daugiau</a:t>
                      </a:r>
                      <a:r>
                        <a:rPr lang="en-US" sz="1400" dirty="0">
                          <a:effectLst/>
                        </a:rPr>
                        <a:t> </a:t>
                      </a:r>
                      <a:r>
                        <a:rPr lang="en-US" sz="1400" dirty="0" err="1">
                          <a:effectLst/>
                        </a:rPr>
                        <a:t>kaip</a:t>
                      </a:r>
                      <a:r>
                        <a:rPr lang="en-US" sz="1400" dirty="0">
                          <a:effectLst/>
                        </a:rPr>
                        <a:t> 90 </a:t>
                      </a:r>
                      <a:r>
                        <a:rPr lang="en-US" sz="1400" dirty="0" err="1">
                          <a:effectLst/>
                        </a:rPr>
                        <a:t>procentų</a:t>
                      </a:r>
                      <a:r>
                        <a:rPr lang="en-US" sz="1400" dirty="0">
                          <a:effectLst/>
                        </a:rPr>
                        <a:t> </a:t>
                      </a:r>
                      <a:r>
                        <a:rPr lang="en-US" sz="1400" dirty="0" err="1">
                          <a:effectLst/>
                        </a:rPr>
                        <a:t>tiesioginių</a:t>
                      </a:r>
                      <a:r>
                        <a:rPr lang="en-US" sz="1400" dirty="0">
                          <a:effectLst/>
                        </a:rPr>
                        <a:t> </a:t>
                      </a:r>
                      <a:r>
                        <a:rPr lang="en-US" sz="1400" dirty="0" err="1">
                          <a:effectLst/>
                        </a:rPr>
                        <a:t>projekto</a:t>
                      </a:r>
                      <a:r>
                        <a:rPr lang="en-US" sz="1400" dirty="0">
                          <a:effectLst/>
                        </a:rPr>
                        <a:t> </a:t>
                      </a:r>
                      <a:r>
                        <a:rPr lang="en-US" sz="1400" dirty="0" err="1">
                          <a:effectLst/>
                        </a:rPr>
                        <a:t>išlaidų</a:t>
                      </a:r>
                      <a:r>
                        <a:rPr lang="en-US" sz="1400" dirty="0">
                          <a:effectLst/>
                        </a:rPr>
                        <a:t>, </a:t>
                      </a:r>
                      <a:r>
                        <a:rPr lang="en-US" sz="1400" dirty="0" err="1">
                          <a:effectLst/>
                        </a:rPr>
                        <a:t>išskyrus</a:t>
                      </a:r>
                      <a:r>
                        <a:rPr lang="en-US" sz="1400" dirty="0">
                          <a:effectLst/>
                        </a:rPr>
                        <a:t> </a:t>
                      </a:r>
                      <a:r>
                        <a:rPr lang="en-US" sz="1400" dirty="0" err="1">
                          <a:effectLst/>
                        </a:rPr>
                        <a:t>kryžminiam</a:t>
                      </a:r>
                      <a:r>
                        <a:rPr lang="en-US" sz="1400" dirty="0">
                          <a:effectLst/>
                        </a:rPr>
                        <a:t> </a:t>
                      </a:r>
                      <a:r>
                        <a:rPr lang="en-US" sz="1400" dirty="0" err="1">
                          <a:effectLst/>
                        </a:rPr>
                        <a:t>finansavimui</a:t>
                      </a:r>
                      <a:r>
                        <a:rPr lang="en-US" sz="1400" dirty="0">
                          <a:effectLst/>
                        </a:rPr>
                        <a:t> </a:t>
                      </a:r>
                      <a:r>
                        <a:rPr lang="en-US" sz="1400" dirty="0" err="1">
                          <a:effectLst/>
                        </a:rPr>
                        <a:t>skirtas</a:t>
                      </a:r>
                      <a:r>
                        <a:rPr lang="en-US" sz="1400" dirty="0">
                          <a:effectLst/>
                        </a:rPr>
                        <a:t> </a:t>
                      </a:r>
                      <a:r>
                        <a:rPr lang="en-US" sz="1400" dirty="0" err="1">
                          <a:effectLst/>
                        </a:rPr>
                        <a:t>lėšas</a:t>
                      </a:r>
                      <a:endParaRPr lang="lt-LT"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499458">
                <a:tc>
                  <a:txBody>
                    <a:bodyPr/>
                    <a:lstStyle/>
                    <a:p>
                      <a:pPr algn="ctr">
                        <a:lnSpc>
                          <a:spcPct val="115000"/>
                        </a:lnSpc>
                        <a:spcAft>
                          <a:spcPts val="0"/>
                        </a:spcAft>
                      </a:pPr>
                      <a:r>
                        <a:rPr lang="lt-LT" sz="1600" dirty="0">
                          <a:effectLst/>
                        </a:rPr>
                        <a:t>1.</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lt-LT" sz="1600" dirty="0">
                          <a:effectLst/>
                        </a:rPr>
                        <a:t>iki 85 000</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600" dirty="0">
                          <a:effectLst/>
                        </a:rPr>
                        <a:t>25</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600">
                          <a:effectLst/>
                        </a:rPr>
                        <a:t>25</a:t>
                      </a:r>
                      <a:endParaRPr lang="lt-L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600" dirty="0" smtClean="0">
                          <a:effectLst/>
                        </a:rPr>
                        <a:t>12</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92919" y="332656"/>
            <a:ext cx="8229600" cy="647700"/>
          </a:xfrm>
        </p:spPr>
        <p:txBody>
          <a:bodyPr>
            <a:noAutofit/>
          </a:bodyPr>
          <a:lstStyle/>
          <a:p>
            <a:pPr>
              <a:defRPr/>
            </a:pPr>
            <a:r>
              <a:rPr lang="lt-LT" altLang="lt-LT" sz="3200" dirty="0" smtClean="0"/>
              <a:t>NETINKAMOS FINANSUOTI IŠLAIDOS (I)</a:t>
            </a:r>
          </a:p>
        </p:txBody>
      </p:sp>
      <p:sp>
        <p:nvSpPr>
          <p:cNvPr id="31747" name="Content Placeholder 2"/>
          <p:cNvSpPr>
            <a:spLocks noGrp="1"/>
          </p:cNvSpPr>
          <p:nvPr>
            <p:ph idx="1"/>
          </p:nvPr>
        </p:nvSpPr>
        <p:spPr>
          <a:xfrm>
            <a:off x="250825" y="1268413"/>
            <a:ext cx="8713788" cy="5013325"/>
          </a:xfrm>
        </p:spPr>
        <p:txBody>
          <a:bodyPr/>
          <a:lstStyle/>
          <a:p>
            <a:pPr marL="0" indent="0">
              <a:buFont typeface="Arial" panose="020B0604020202020204" pitchFamily="34" charset="0"/>
              <a:buNone/>
              <a:defRPr/>
            </a:pPr>
            <a:r>
              <a:rPr lang="lt-LT" b="1" dirty="0"/>
              <a:t>Išlaidos</a:t>
            </a:r>
            <a:r>
              <a:rPr lang="lt-LT" sz="1600" b="1" dirty="0"/>
              <a:t>, </a:t>
            </a:r>
            <a:r>
              <a:rPr lang="lt-LT" b="1" dirty="0"/>
              <a:t>nustatytos Projektų taisyklių 34 skirsnyje:</a:t>
            </a:r>
          </a:p>
          <a:p>
            <a:pPr algn="just">
              <a:defRPr/>
            </a:pPr>
            <a:r>
              <a:rPr lang="lt-LT" sz="1800" dirty="0"/>
              <a:t>skolos palūkanos; PVM, kuris įtrauktinas į PVM atskaitą;</a:t>
            </a:r>
            <a:endParaRPr lang="en-US" sz="1800" dirty="0"/>
          </a:p>
          <a:p>
            <a:pPr algn="just">
              <a:defRPr/>
            </a:pPr>
            <a:r>
              <a:rPr lang="lt-LT" sz="1800" b="1" dirty="0"/>
              <a:t>naudoto turto įsigijimo išlaidos </a:t>
            </a:r>
            <a:r>
              <a:rPr lang="lt-LT" sz="1800" dirty="0"/>
              <a:t>(</a:t>
            </a:r>
            <a:r>
              <a:rPr lang="lt-LT" sz="1800" u="sng" dirty="0"/>
              <a:t>išskyrus atvejus, kai mokymo(</a:t>
            </a:r>
            <a:r>
              <a:rPr lang="lt-LT" sz="1800" u="sng" dirty="0" err="1"/>
              <a:t>si</a:t>
            </a:r>
            <a:r>
              <a:rPr lang="lt-LT" sz="1800" u="sng" dirty="0"/>
              <a:t>) tikslais perkama įranga ar kitas turtas, kurie bus naudojami ne pagal pirminę savo  </a:t>
            </a:r>
            <a:r>
              <a:rPr lang="lt-LT" sz="1800" dirty="0"/>
              <a:t>paskirtį,</a:t>
            </a:r>
            <a:r>
              <a:rPr lang="lt-LT" sz="1800" i="1" dirty="0"/>
              <a:t> </a:t>
            </a:r>
            <a:r>
              <a:rPr lang="lt-LT" sz="1800" dirty="0"/>
              <a:t>ar kai dėl paveldosaugos reikalavimų teisės aktuose nustatytais atvejais negalima naudoti naujų medžiagų);</a:t>
            </a:r>
            <a:endParaRPr lang="en-US" sz="1800" dirty="0"/>
          </a:p>
          <a:p>
            <a:pPr algn="just">
              <a:defRPr/>
            </a:pPr>
            <a:r>
              <a:rPr lang="lt-LT" sz="1800" dirty="0"/>
              <a:t>išlaidos, patirtos atsiradus teigiamiems skirtumams dėl valiutos kurso pasikeitimo;</a:t>
            </a:r>
            <a:endParaRPr lang="en-US" sz="1800" dirty="0"/>
          </a:p>
          <a:p>
            <a:pPr algn="just">
              <a:defRPr/>
            </a:pPr>
            <a:r>
              <a:rPr lang="lt-LT" sz="1800" dirty="0"/>
              <a:t>baudos, nuobaudos ir bylinėjimosi išlaidos;</a:t>
            </a:r>
            <a:endParaRPr lang="en-US" sz="1800" dirty="0"/>
          </a:p>
          <a:p>
            <a:pPr algn="just">
              <a:defRPr/>
            </a:pPr>
            <a:r>
              <a:rPr lang="lt-LT" sz="1800" dirty="0"/>
              <a:t>transporto priemonių (išskyrus tikslines transporto priemones, būtinas projekto uždaviniams įgyvendinti) pirkimo išlaidos;</a:t>
            </a:r>
            <a:endParaRPr lang="en-US" sz="1800" dirty="0"/>
          </a:p>
          <a:p>
            <a:pPr algn="just">
              <a:defRPr/>
            </a:pPr>
            <a:r>
              <a:rPr lang="lt-LT" sz="1800" dirty="0"/>
              <a:t>išlaidos, kurios padidina projekto sąnaudas, proporcingai nesukurdamos pridėtinės vertės;</a:t>
            </a:r>
            <a:endParaRPr lang="en-US" sz="1800" dirty="0"/>
          </a:p>
          <a:p>
            <a:pPr algn="just">
              <a:defRPr/>
            </a:pPr>
            <a:r>
              <a:rPr lang="lt-LT" sz="1800" b="1" dirty="0"/>
              <a:t>nepagrįstai didelės išlaidos </a:t>
            </a:r>
            <a:r>
              <a:rPr lang="lt-LT" sz="1800" dirty="0"/>
              <a:t>(</a:t>
            </a:r>
            <a:r>
              <a:rPr lang="lt-LT" sz="1800" i="1" dirty="0"/>
              <a:t>įgyvendinančioji institucija turi teisę atlikusi rinkos kainų analizę pripažinti netinkamomis finansuoti tą išlaidų dalį, kuri viršija analizės išvadoje nurodytą konkrečiai investicijai nustatytą didžiausią rinkos kainą</a:t>
            </a:r>
            <a:r>
              <a:rPr lang="lt-LT" sz="1800" dirty="0"/>
              <a:t>); </a:t>
            </a:r>
            <a:endParaRPr lang="en-US" sz="1800" dirty="0"/>
          </a:p>
          <a:p>
            <a:pPr marL="0" indent="0">
              <a:buFont typeface="Arial" panose="020B0604020202020204" pitchFamily="34" charset="0"/>
              <a:buNone/>
              <a:defRPr/>
            </a:pPr>
            <a:endParaRPr lang="lt-LT" sz="16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700896" y="188640"/>
            <a:ext cx="8229600" cy="647700"/>
          </a:xfrm>
        </p:spPr>
        <p:txBody>
          <a:bodyPr>
            <a:noAutofit/>
          </a:bodyPr>
          <a:lstStyle/>
          <a:p>
            <a:pPr>
              <a:defRPr/>
            </a:pPr>
            <a:r>
              <a:rPr lang="lt-LT" altLang="lt-LT" sz="3200" dirty="0" smtClean="0"/>
              <a:t>NETINKAMOS FINANSUOTI IŠLAIDOS (II)</a:t>
            </a:r>
          </a:p>
        </p:txBody>
      </p:sp>
      <p:sp>
        <p:nvSpPr>
          <p:cNvPr id="31747" name="Content Placeholder 2"/>
          <p:cNvSpPr>
            <a:spLocks noGrp="1"/>
          </p:cNvSpPr>
          <p:nvPr>
            <p:ph idx="1"/>
          </p:nvPr>
        </p:nvSpPr>
        <p:spPr>
          <a:xfrm>
            <a:off x="430213" y="1125538"/>
            <a:ext cx="8713787" cy="5013325"/>
          </a:xfrm>
        </p:spPr>
        <p:txBody>
          <a:bodyPr/>
          <a:lstStyle/>
          <a:p>
            <a:pPr marL="0" indent="0">
              <a:buFont typeface="Arial" panose="020B0604020202020204" pitchFamily="34" charset="0"/>
              <a:buNone/>
              <a:defRPr/>
            </a:pPr>
            <a:r>
              <a:rPr lang="lt-LT" sz="2000" b="1" dirty="0"/>
              <a:t>Išlaidos, nustatytos Projektų taisyklių 34 skirsnyje:</a:t>
            </a:r>
          </a:p>
          <a:p>
            <a:pPr algn="just">
              <a:defRPr/>
            </a:pPr>
            <a:r>
              <a:rPr lang="lt-LT" sz="2000" dirty="0"/>
              <a:t>išlaidos, patirtos vykdant sutartis (jų dalį), sudarytas su tarpininkais ar konsultantais, kuriose darbų ar paslaugų kaina siejama su išlaidų dydžiu, nepagrįstu faktine atlikto darbo ar suteiktų paslaugų verte;</a:t>
            </a:r>
            <a:endParaRPr lang="en-US" sz="2000" dirty="0"/>
          </a:p>
          <a:p>
            <a:pPr algn="just">
              <a:defRPr/>
            </a:pPr>
            <a:r>
              <a:rPr lang="lt-LT" sz="2000" b="1" dirty="0"/>
              <a:t>išlaidos, patirtos iš projekto vykdytojo ar partnerio įsigyjant prekes, paslaugas (įskaitant trumpalaikio ir ilgalaikio turto, taip pat nekilnojamojo turto nuomą) ar darbus;</a:t>
            </a:r>
            <a:endParaRPr lang="en-US" sz="2000" b="1" dirty="0"/>
          </a:p>
          <a:p>
            <a:pPr algn="just">
              <a:defRPr/>
            </a:pPr>
            <a:r>
              <a:rPr lang="lt-LT" sz="2000" b="1" dirty="0"/>
              <a:t>išlaidos, kurios anksčiau buvo finansuotos </a:t>
            </a:r>
            <a:r>
              <a:rPr lang="lt-LT" sz="2000" dirty="0"/>
              <a:t>(apmokėtos) iš valstybės biudžeto ir (arba) savivaldybių biudžetų, kitų piniginių išteklių, kuriais disponuoja valstybė ir (arba) savivaldybės, ES struktūrinių fondų, kitų ES finansinės paramos priemonių ar kitos tarptautinės paramos lėšų ir deklaruotos (arba pripažintos deklaruotinomis) EK arba kitai tarptautinei institucijai </a:t>
            </a:r>
            <a:r>
              <a:rPr lang="lt-LT" sz="2000" b="1" dirty="0"/>
              <a:t>ir kurioms apmokėti skyrus ES struktūrinių fondų lėšų jos būtų pripažintos tinkamomis finansuoti ir (arba) apmokėtos ir deklaruotos EK arba kitai tarptautinei institucijai daugiau nei vieną kartą</a:t>
            </a:r>
            <a:r>
              <a:rPr lang="lt-LT" sz="2000" dirty="0"/>
              <a:t>;</a:t>
            </a:r>
            <a:endParaRPr lang="en-US" sz="2000" dirty="0"/>
          </a:p>
          <a:p>
            <a:pPr>
              <a:defRPr/>
            </a:pPr>
            <a:endParaRPr lang="lt-LT" sz="20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492919" y="332656"/>
            <a:ext cx="8229600" cy="647700"/>
          </a:xfrm>
        </p:spPr>
        <p:txBody>
          <a:bodyPr>
            <a:noAutofit/>
          </a:bodyPr>
          <a:lstStyle/>
          <a:p>
            <a:pPr>
              <a:defRPr/>
            </a:pPr>
            <a:r>
              <a:rPr lang="lt-LT" altLang="lt-LT" sz="3200" dirty="0" smtClean="0"/>
              <a:t>NETINKAMOS FINANSUOTI IŠLAIDOS (III)</a:t>
            </a:r>
          </a:p>
        </p:txBody>
      </p:sp>
      <p:sp>
        <p:nvSpPr>
          <p:cNvPr id="31747" name="Content Placeholder 2"/>
          <p:cNvSpPr>
            <a:spLocks noGrp="1"/>
          </p:cNvSpPr>
          <p:nvPr>
            <p:ph idx="1"/>
          </p:nvPr>
        </p:nvSpPr>
        <p:spPr>
          <a:xfrm>
            <a:off x="250825" y="1052736"/>
            <a:ext cx="8893175" cy="4176713"/>
          </a:xfrm>
        </p:spPr>
        <p:txBody>
          <a:bodyPr/>
          <a:lstStyle/>
          <a:p>
            <a:pPr marL="0" indent="0">
              <a:buFont typeface="Arial" panose="020B0604020202020204" pitchFamily="34" charset="0"/>
              <a:buNone/>
              <a:defRPr/>
            </a:pPr>
            <a:r>
              <a:rPr lang="lt-LT" sz="2000" b="1" dirty="0"/>
              <a:t>Taip pat šios PFSA nurodytos išlaidos:</a:t>
            </a:r>
          </a:p>
          <a:p>
            <a:pPr algn="just"/>
            <a:r>
              <a:rPr lang="lt-LT" sz="2000" dirty="0"/>
              <a:t>tikslinėms grupėms skirto </a:t>
            </a:r>
            <a:r>
              <a:rPr lang="lt-LT" sz="2000" dirty="0" smtClean="0"/>
              <a:t>išdalinti </a:t>
            </a:r>
            <a:r>
              <a:rPr lang="lt-LT" sz="2000" dirty="0"/>
              <a:t>trumpalaikio turto (maisto produktų, higienos prekių</a:t>
            </a:r>
            <a:r>
              <a:rPr lang="lt-LT" sz="2000" b="1" dirty="0"/>
              <a:t>, </a:t>
            </a:r>
            <a:r>
              <a:rPr lang="lt-LT" sz="2000" dirty="0"/>
              <a:t>drabužių ir pan.) įsigijimo išlaidos;</a:t>
            </a:r>
          </a:p>
          <a:p>
            <a:pPr algn="just"/>
            <a:r>
              <a:rPr lang="lt-LT" sz="2000" dirty="0" smtClean="0"/>
              <a:t>medicinos </a:t>
            </a:r>
            <a:r>
              <a:rPr lang="lt-LT" sz="2000" dirty="0"/>
              <a:t>įrangos, vaistinių preparatų įsigijimo </a:t>
            </a:r>
            <a:r>
              <a:rPr lang="lt-LT" sz="2000" dirty="0" smtClean="0"/>
              <a:t>išlaidos;</a:t>
            </a:r>
            <a:endParaRPr lang="lt-LT" sz="2000" dirty="0"/>
          </a:p>
          <a:p>
            <a:pPr algn="just"/>
            <a:r>
              <a:rPr lang="lt-LT" sz="2000" dirty="0" smtClean="0"/>
              <a:t>tikslinių </a:t>
            </a:r>
            <a:r>
              <a:rPr lang="lt-LT" sz="2000" dirty="0"/>
              <a:t>grupių apgyvendinimo sveikatos priežiūros įstaigose ir su tuo susijusios išlaidos; </a:t>
            </a:r>
            <a:endParaRPr lang="lt-LT" sz="2000" dirty="0" smtClean="0"/>
          </a:p>
          <a:p>
            <a:pPr algn="just"/>
            <a:r>
              <a:rPr lang="lt-LT" sz="2000" dirty="0" smtClean="0"/>
              <a:t>projekto </a:t>
            </a:r>
            <a:r>
              <a:rPr lang="lt-LT" sz="2000" dirty="0"/>
              <a:t>veiklų dalyvių sveikatos ir nelaimingų atsitikimų darbe ir profesinių ligų socialinio draudimo išlaidos (taikoma tik vykdant projekto veiklas, atitinkančias Aprašo 10.2.1.5 papunktyje nurodytą veiklą);</a:t>
            </a:r>
          </a:p>
          <a:p>
            <a:pPr algn="just"/>
            <a:r>
              <a:rPr lang="lt-LT" sz="2000" dirty="0" smtClean="0"/>
              <a:t>jauno </a:t>
            </a:r>
            <a:r>
              <a:rPr lang="lt-LT" sz="2000" dirty="0"/>
              <a:t>verslo subjektų mokamų mokesčių, rinkliavų apmokėjimo išlaidos; </a:t>
            </a:r>
          </a:p>
          <a:p>
            <a:pPr algn="just"/>
            <a:r>
              <a:rPr lang="lt-LT" sz="2000" dirty="0" smtClean="0"/>
              <a:t>transporto </a:t>
            </a:r>
            <a:r>
              <a:rPr lang="lt-LT" sz="2000" dirty="0"/>
              <a:t>priemonių įsigijimo išlaidos;</a:t>
            </a:r>
          </a:p>
          <a:p>
            <a:pPr algn="just"/>
            <a:r>
              <a:rPr lang="lt-LT" sz="2000" dirty="0" smtClean="0"/>
              <a:t>išperkamosios </a:t>
            </a:r>
            <a:r>
              <a:rPr lang="lt-LT" sz="2000" dirty="0"/>
              <a:t>ar finansinės nuomos (lizingo) apmokėjimo išlaidos;</a:t>
            </a:r>
          </a:p>
          <a:p>
            <a:pPr algn="just"/>
            <a:r>
              <a:rPr lang="lt-LT" sz="2000" dirty="0" smtClean="0"/>
              <a:t>projektinių </a:t>
            </a:r>
            <a:r>
              <a:rPr lang="lt-LT" sz="2000" dirty="0"/>
              <a:t>pasiūlymų ir paraiškų rengimo išlaidos.</a:t>
            </a:r>
            <a:endParaRPr lang="lt-LT" sz="1200"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92919" y="404664"/>
            <a:ext cx="8229600" cy="647700"/>
          </a:xfrm>
        </p:spPr>
        <p:txBody>
          <a:bodyPr/>
          <a:lstStyle/>
          <a:p>
            <a:pPr algn="ctr">
              <a:defRPr/>
            </a:pPr>
            <a:r>
              <a:rPr lang="lt-LT" altLang="lt-LT" sz="2800" dirty="0" smtClean="0"/>
              <a:t>PROJEKTŲ ĮGYVENDINIMO REIKALAVIMAI </a:t>
            </a:r>
          </a:p>
        </p:txBody>
      </p:sp>
      <p:sp>
        <p:nvSpPr>
          <p:cNvPr id="31747" name="Content Placeholder 2"/>
          <p:cNvSpPr>
            <a:spLocks noGrp="1"/>
          </p:cNvSpPr>
          <p:nvPr>
            <p:ph idx="1"/>
          </p:nvPr>
        </p:nvSpPr>
        <p:spPr>
          <a:xfrm>
            <a:off x="251520" y="1340768"/>
            <a:ext cx="8713788" cy="4968552"/>
          </a:xfrm>
        </p:spPr>
        <p:txBody>
          <a:bodyPr/>
          <a:lstStyle/>
          <a:p>
            <a:pPr marL="109537" indent="0" algn="just">
              <a:buNone/>
            </a:pPr>
            <a:r>
              <a:rPr lang="lt-LT" sz="2400" b="1" dirty="0"/>
              <a:t>Projekto vykdytojas turi užtikrinti, </a:t>
            </a:r>
            <a:r>
              <a:rPr lang="lt-LT" sz="2400" b="1" dirty="0" smtClean="0"/>
              <a:t>kad:</a:t>
            </a:r>
            <a:endParaRPr lang="lt-LT" sz="2400" b="1" dirty="0"/>
          </a:p>
          <a:p>
            <a:pPr algn="just">
              <a:spcBef>
                <a:spcPts val="600"/>
              </a:spcBef>
              <a:spcAft>
                <a:spcPts val="1200"/>
              </a:spcAft>
            </a:pPr>
            <a:r>
              <a:rPr lang="lt-LT" sz="2400" dirty="0" smtClean="0">
                <a:effectLst/>
              </a:rPr>
              <a:t>būtų apdraustas projekto įgyvendinimui skirtas ilgalaikis materialusis turtas, kuris įsigytas ar sukurtas iš projektui skirto finansavimo lėšų, maksimaliu turto atkuriamosios vertės draudimu nuo visų galimų rizikos atvejų. Turtas turi būti apdraustas Projekto įgyvendinimo laikotarpiui nuo tada, kai yra sukuriamas ar įsigyjamas. Draudiminio įvykio atveju Projekto vykdytojas turi atkurti prarastą turtą, taip pat turi užtikrinti, kad tokio įsipareigojimo laikytųsi ir partneris (-</a:t>
            </a:r>
            <a:r>
              <a:rPr lang="lt-LT" sz="2400" dirty="0" err="1" smtClean="0">
                <a:effectLst/>
              </a:rPr>
              <a:t>iai</a:t>
            </a:r>
            <a:r>
              <a:rPr lang="lt-LT" sz="2400" dirty="0" smtClean="0">
                <a:effectLst/>
              </a:rPr>
              <a:t>).</a:t>
            </a:r>
          </a:p>
          <a:p>
            <a:pPr marL="0" indent="0" algn="just">
              <a:buFont typeface="Arial" panose="020B0604020202020204" pitchFamily="34" charset="0"/>
              <a:buNone/>
              <a:defRPr/>
            </a:pPr>
            <a:endParaRPr lang="lt-LT" sz="1600" dirty="0"/>
          </a:p>
          <a:p>
            <a:pPr marL="0" indent="0" algn="just">
              <a:buFont typeface="Arial" panose="020B0604020202020204" pitchFamily="34" charset="0"/>
              <a:buNone/>
              <a:defRPr/>
            </a:pPr>
            <a:endParaRPr lang="lt-LT" sz="1600"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288" y="679450"/>
            <a:ext cx="9144001" cy="5989910"/>
          </a:xfrm>
        </p:spPr>
        <p:txBody>
          <a:bodyPr/>
          <a:lstStyle/>
          <a:p>
            <a:pPr marL="109537" indent="0" algn="just">
              <a:buFont typeface="Wingdings 3" pitchFamily="18" charset="2"/>
              <a:buNone/>
              <a:defRPr/>
            </a:pPr>
            <a:r>
              <a:rPr lang="lt-LT" sz="1700" b="1" dirty="0" smtClean="0"/>
              <a:t>vykdant neformaliojo švietimo (mokymo) veiklas (išskyrus profesinio mokymo veiklas)</a:t>
            </a:r>
            <a:r>
              <a:rPr lang="lt-LT" sz="1700" dirty="0" smtClean="0"/>
              <a:t>:</a:t>
            </a:r>
          </a:p>
          <a:p>
            <a:pPr marL="452437" indent="-342900" algn="just">
              <a:buFont typeface="+mj-lt"/>
              <a:buAutoNum type="arabicPeriod"/>
            </a:pPr>
            <a:r>
              <a:rPr lang="lt-LT" sz="1800" dirty="0" smtClean="0">
                <a:effectLst/>
              </a:rPr>
              <a:t>mokymus vykdytų </a:t>
            </a:r>
            <a:r>
              <a:rPr lang="lt-LT" sz="1800" b="1" dirty="0" smtClean="0">
                <a:effectLst/>
              </a:rPr>
              <a:t>švietimo teikėjai </a:t>
            </a:r>
            <a:r>
              <a:rPr lang="lt-LT" sz="1800" dirty="0" smtClean="0">
                <a:effectLst/>
              </a:rPr>
              <a:t>(t. y. mokykla, laisvasis mokytojas arba kitas švietimo teikėjas (įstaiga, įmonė, organizacija, kuriems švietimas nėra pagrindinė veikla), o asmuo, ugdantis projekto veiklų dalyvius, pagal LR švietimo įstatymo 48 straipsnio nuostatas turėtų teisę dirbti mokytoju pagal </a:t>
            </a:r>
            <a:r>
              <a:rPr lang="lt-LT" sz="1800" dirty="0" err="1" smtClean="0">
                <a:effectLst/>
              </a:rPr>
              <a:t>nef</a:t>
            </a:r>
            <a:r>
              <a:rPr lang="lt-LT" sz="1800" dirty="0" smtClean="0">
                <a:effectLst/>
              </a:rPr>
              <a:t>. švietimo programas;</a:t>
            </a:r>
          </a:p>
          <a:p>
            <a:pPr marL="452437" indent="-342900" algn="just">
              <a:buFont typeface="+mj-lt"/>
              <a:buAutoNum type="arabicPeriod"/>
            </a:pPr>
            <a:r>
              <a:rPr lang="lt-LT" sz="1800" dirty="0" smtClean="0">
                <a:effectLst/>
              </a:rPr>
              <a:t>tuo atveju, kai mokymus vykdantis švietimo teikėjas nėra projekto vykdytoju, partneriu ir (ar) projektą vykdančiu personalu, mokymai būtų vykdomi pagal </a:t>
            </a:r>
            <a:r>
              <a:rPr lang="lt-LT" sz="1800" b="1" dirty="0" smtClean="0">
                <a:effectLst/>
              </a:rPr>
              <a:t>projekto vykdytojo ar partnerio su išorės tiekėju – </a:t>
            </a:r>
            <a:r>
              <a:rPr lang="lt-LT" sz="1800" b="1" dirty="0" err="1" smtClean="0">
                <a:effectLst/>
              </a:rPr>
              <a:t>nef</a:t>
            </a:r>
            <a:r>
              <a:rPr lang="lt-LT" sz="1800" b="1" dirty="0" smtClean="0">
                <a:effectLst/>
              </a:rPr>
              <a:t>. švietimo teikėju sudarytą mokymo paslaugų teikimo sutartį</a:t>
            </a:r>
            <a:r>
              <a:rPr lang="lt-LT" sz="1800" dirty="0" smtClean="0">
                <a:effectLst/>
              </a:rPr>
              <a:t>;</a:t>
            </a:r>
          </a:p>
          <a:p>
            <a:pPr marL="452437" indent="-342900" algn="just">
              <a:buFont typeface="+mj-lt"/>
              <a:buAutoNum type="arabicPeriod"/>
            </a:pPr>
            <a:r>
              <a:rPr lang="lt-LT" sz="1800" dirty="0" smtClean="0">
                <a:effectLst/>
              </a:rPr>
              <a:t>mokymai vyktų pagal </a:t>
            </a:r>
            <a:r>
              <a:rPr lang="lt-LT" sz="1800" dirty="0" err="1" smtClean="0">
                <a:effectLst/>
              </a:rPr>
              <a:t>nef</a:t>
            </a:r>
            <a:r>
              <a:rPr lang="lt-LT" sz="1800" dirty="0" smtClean="0">
                <a:effectLst/>
              </a:rPr>
              <a:t>. švietimo teikėjo vadovo ar jo įgalioto asmens patvirtintas </a:t>
            </a:r>
            <a:r>
              <a:rPr lang="lt-LT" sz="1800" dirty="0" err="1" smtClean="0">
                <a:effectLst/>
              </a:rPr>
              <a:t>nef</a:t>
            </a:r>
            <a:r>
              <a:rPr lang="lt-LT" sz="1800" dirty="0" smtClean="0">
                <a:effectLst/>
              </a:rPr>
              <a:t>. mokymo programas, kuriose būtų nurodyta: mokymų pagal šią programą metu </a:t>
            </a:r>
            <a:r>
              <a:rPr lang="lt-LT" sz="1800" b="1" dirty="0" smtClean="0">
                <a:effectLst/>
              </a:rPr>
              <a:t>įgyjamos kompetencijos</a:t>
            </a:r>
            <a:r>
              <a:rPr lang="lt-LT" sz="1800" dirty="0" smtClean="0">
                <a:effectLst/>
              </a:rPr>
              <a:t> </a:t>
            </a:r>
            <a:r>
              <a:rPr lang="lt-LT" sz="1800" b="1" dirty="0" smtClean="0">
                <a:effectLst/>
              </a:rPr>
              <a:t>ir galimybės tai panaudoti darbinėje veikloje</a:t>
            </a:r>
            <a:r>
              <a:rPr lang="lt-LT" sz="1800" dirty="0" smtClean="0">
                <a:effectLst/>
              </a:rPr>
              <a:t>; </a:t>
            </a:r>
            <a:r>
              <a:rPr lang="lt-LT" sz="1800" b="1" dirty="0" smtClean="0">
                <a:effectLst/>
              </a:rPr>
              <a:t>mokymo temos</a:t>
            </a:r>
            <a:r>
              <a:rPr lang="lt-LT" sz="1800" dirty="0" smtClean="0">
                <a:effectLst/>
              </a:rPr>
              <a:t>; </a:t>
            </a:r>
            <a:r>
              <a:rPr lang="lt-LT" sz="1800" b="1" dirty="0" smtClean="0">
                <a:effectLst/>
              </a:rPr>
              <a:t>mokymų trukmė valandomis</a:t>
            </a:r>
            <a:r>
              <a:rPr lang="lt-LT" sz="1800" dirty="0" smtClean="0">
                <a:effectLst/>
              </a:rPr>
              <a:t>, </a:t>
            </a:r>
            <a:r>
              <a:rPr lang="lt-LT" sz="1800" b="1" dirty="0" smtClean="0">
                <a:effectLst/>
              </a:rPr>
              <a:t>dienomis ir savaitėmis</a:t>
            </a:r>
            <a:r>
              <a:rPr lang="lt-LT" sz="1800" dirty="0" smtClean="0">
                <a:effectLst/>
              </a:rPr>
              <a:t>; </a:t>
            </a:r>
            <a:r>
              <a:rPr lang="lt-LT" sz="1800" b="1" dirty="0" smtClean="0">
                <a:effectLst/>
              </a:rPr>
              <a:t>baigiamojo tikrinimo forma</a:t>
            </a:r>
            <a:r>
              <a:rPr lang="lt-LT" sz="1800" dirty="0" smtClean="0">
                <a:effectLst/>
              </a:rPr>
              <a:t>;</a:t>
            </a:r>
          </a:p>
          <a:p>
            <a:pPr marL="452437" indent="-342900" algn="just">
              <a:buFont typeface="+mj-lt"/>
              <a:buAutoNum type="arabicPeriod"/>
            </a:pPr>
            <a:r>
              <a:rPr lang="lt-LT" sz="1800" dirty="0" smtClean="0"/>
              <a:t>pasibaigus </a:t>
            </a:r>
            <a:r>
              <a:rPr lang="lt-LT" sz="1800" dirty="0"/>
              <a:t>mokymui </a:t>
            </a:r>
            <a:r>
              <a:rPr lang="lt-LT" sz="1800" dirty="0" err="1" smtClean="0"/>
              <a:t>nef</a:t>
            </a:r>
            <a:r>
              <a:rPr lang="lt-LT" sz="1800" dirty="0" smtClean="0"/>
              <a:t>. </a:t>
            </a:r>
            <a:r>
              <a:rPr lang="lt-LT" sz="1800" dirty="0"/>
              <a:t>mokymo teikėjas išduotų </a:t>
            </a:r>
            <a:r>
              <a:rPr lang="lt-LT" sz="1800" dirty="0" smtClean="0"/>
              <a:t>projekto </a:t>
            </a:r>
            <a:r>
              <a:rPr lang="lt-LT" sz="1800" dirty="0"/>
              <a:t>dalyviui, baigusiam </a:t>
            </a:r>
            <a:r>
              <a:rPr lang="lt-LT" sz="1800" dirty="0" err="1" smtClean="0"/>
              <a:t>nef</a:t>
            </a:r>
            <a:r>
              <a:rPr lang="lt-LT" sz="1800" dirty="0" smtClean="0"/>
              <a:t>. </a:t>
            </a:r>
            <a:r>
              <a:rPr lang="lt-LT" sz="1800" dirty="0"/>
              <a:t>mokymo programą, </a:t>
            </a:r>
            <a:r>
              <a:rPr lang="lt-LT" sz="1800" dirty="0" smtClean="0"/>
              <a:t>programos </a:t>
            </a:r>
            <a:r>
              <a:rPr lang="lt-LT" sz="1800" dirty="0"/>
              <a:t>baigimą patvirtinantį dokumentą, o projekto veiklų dalyviui, nebaigusiam </a:t>
            </a:r>
            <a:r>
              <a:rPr lang="lt-LT" sz="1800" dirty="0" smtClean="0"/>
              <a:t>programos </a:t>
            </a:r>
            <a:r>
              <a:rPr lang="lt-LT" sz="1800" dirty="0"/>
              <a:t>-  mokymąsi pagal </a:t>
            </a:r>
            <a:r>
              <a:rPr lang="lt-LT" sz="1800" dirty="0" err="1" smtClean="0"/>
              <a:t>nef</a:t>
            </a:r>
            <a:r>
              <a:rPr lang="lt-LT" sz="1800" dirty="0" smtClean="0"/>
              <a:t>. </a:t>
            </a:r>
            <a:r>
              <a:rPr lang="lt-LT" sz="1800" dirty="0"/>
              <a:t>programą patvirtinantį dokumentą, kuriame būtų nurodyta faktiškai įvykdytų mokymų trukmė (valandomis).</a:t>
            </a:r>
          </a:p>
          <a:p>
            <a:pPr algn="just">
              <a:defRPr/>
            </a:pPr>
            <a:endParaRPr lang="lt-LT" sz="1200" dirty="0"/>
          </a:p>
        </p:txBody>
      </p:sp>
      <p:sp>
        <p:nvSpPr>
          <p:cNvPr id="3" name="Title 2"/>
          <p:cNvSpPr>
            <a:spLocks noGrp="1"/>
          </p:cNvSpPr>
          <p:nvPr>
            <p:ph type="title"/>
          </p:nvPr>
        </p:nvSpPr>
        <p:spPr>
          <a:xfrm>
            <a:off x="755576" y="-99392"/>
            <a:ext cx="8507288" cy="778098"/>
          </a:xfrm>
        </p:spPr>
        <p:txBody>
          <a:bodyPr>
            <a:noAutofit/>
          </a:bodyPr>
          <a:lstStyle/>
          <a:p>
            <a:pPr>
              <a:defRPr/>
            </a:pPr>
            <a:r>
              <a:rPr lang="lt-LT" sz="2600" dirty="0" smtClean="0"/>
              <a:t>Projekto vykdytojas turi užtikrinti, kad (I): </a:t>
            </a:r>
            <a:endParaRPr lang="lt-LT" sz="2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 y="908050"/>
            <a:ext cx="9144000" cy="5805488"/>
          </a:xfrm>
        </p:spPr>
        <p:txBody>
          <a:bodyPr/>
          <a:lstStyle/>
          <a:p>
            <a:pPr marL="109537" indent="0" algn="just">
              <a:buFont typeface="Wingdings 3" pitchFamily="18" charset="2"/>
              <a:buNone/>
              <a:defRPr/>
            </a:pPr>
            <a:r>
              <a:rPr lang="lt-LT" sz="2000" b="1" dirty="0" smtClean="0"/>
              <a:t>Vykdant neformaliojo profesinio mokymo veiklą:</a:t>
            </a:r>
          </a:p>
          <a:p>
            <a:pPr marL="452437" indent="-342900" algn="just">
              <a:spcAft>
                <a:spcPts val="600"/>
              </a:spcAft>
              <a:buFont typeface="+mj-lt"/>
              <a:buAutoNum type="arabicPeriod"/>
            </a:pPr>
            <a:endParaRPr lang="lt-LT" sz="2000" dirty="0" smtClean="0">
              <a:effectLst/>
            </a:endParaRPr>
          </a:p>
          <a:p>
            <a:pPr marL="109537" indent="0" algn="just">
              <a:spcAft>
                <a:spcPts val="600"/>
              </a:spcAft>
              <a:buNone/>
            </a:pPr>
            <a:r>
              <a:rPr lang="lt-LT" sz="2000" dirty="0" smtClean="0">
                <a:effectLst/>
              </a:rPr>
              <a:t>1. mokymus vykdytų </a:t>
            </a:r>
            <a:r>
              <a:rPr lang="lt-LT" sz="2000" dirty="0" err="1" smtClean="0">
                <a:effectLst/>
              </a:rPr>
              <a:t>nef</a:t>
            </a:r>
            <a:r>
              <a:rPr lang="lt-LT" sz="2000" dirty="0" smtClean="0">
                <a:effectLst/>
              </a:rPr>
              <a:t>. profesinio mokymo teikėjas (t. y. profesinio mokymo įstaiga, laisvasis mokytojas ar kitas profesinio mokymo teikėjas (bendrojo lavinimo mokykla, įstaiga, organizacija, įmonė, kuriai profesijos mokymas nėra pagrindinė veikla), o asmuo, ugdantis projekto veiklų dalyvius, pagal LR švietimo įstatymo 48 straipsnio nuostatas turėtų teisę dirbti mokytoju pagal profesinio mokymo ir </a:t>
            </a:r>
            <a:r>
              <a:rPr lang="lt-LT" sz="2000" dirty="0" err="1" smtClean="0">
                <a:effectLst/>
              </a:rPr>
              <a:t>nef</a:t>
            </a:r>
            <a:r>
              <a:rPr lang="lt-LT" sz="2000" dirty="0" smtClean="0">
                <a:effectLst/>
              </a:rPr>
              <a:t>. švietimo programas;</a:t>
            </a:r>
          </a:p>
          <a:p>
            <a:pPr marL="109537" indent="0" algn="just">
              <a:spcAft>
                <a:spcPts val="600"/>
              </a:spcAft>
              <a:buNone/>
            </a:pPr>
            <a:r>
              <a:rPr lang="lt-LT" sz="2000" dirty="0" smtClean="0">
                <a:effectLst/>
              </a:rPr>
              <a:t>2. tuo atveju, kai mokymus ar jų dalį (teorinius mokymus ar praktinius mokymus) vykdantis </a:t>
            </a:r>
            <a:r>
              <a:rPr lang="lt-LT" sz="2000" dirty="0" err="1" smtClean="0">
                <a:effectLst/>
              </a:rPr>
              <a:t>nef</a:t>
            </a:r>
            <a:r>
              <a:rPr lang="lt-LT" sz="2000" dirty="0" smtClean="0">
                <a:effectLst/>
              </a:rPr>
              <a:t>. profesinio mokymo teikėjas nėra projekto vykdytoju, partneriu ir (ar) projektą vykdančiu personalu, mokymai ar jų dalis būtų vykdomi pagal projekto vykdytojo ar partnerio su išorės tiekėju – </a:t>
            </a:r>
            <a:r>
              <a:rPr lang="lt-LT" sz="2000" dirty="0" err="1" smtClean="0">
                <a:effectLst/>
              </a:rPr>
              <a:t>nef</a:t>
            </a:r>
            <a:r>
              <a:rPr lang="lt-LT" sz="2000" dirty="0" smtClean="0">
                <a:effectLst/>
              </a:rPr>
              <a:t>. profesinio mokymo teikėju sudarytą mokymo paslaugų teikimo sutartį;</a:t>
            </a:r>
          </a:p>
        </p:txBody>
      </p:sp>
      <p:sp>
        <p:nvSpPr>
          <p:cNvPr id="3" name="Title 2"/>
          <p:cNvSpPr>
            <a:spLocks noGrp="1"/>
          </p:cNvSpPr>
          <p:nvPr>
            <p:ph type="title"/>
          </p:nvPr>
        </p:nvSpPr>
        <p:spPr>
          <a:xfrm>
            <a:off x="755576" y="-99392"/>
            <a:ext cx="8507288" cy="778098"/>
          </a:xfrm>
        </p:spPr>
        <p:txBody>
          <a:bodyPr>
            <a:noAutofit/>
          </a:bodyPr>
          <a:lstStyle/>
          <a:p>
            <a:pPr>
              <a:defRPr/>
            </a:pPr>
            <a:r>
              <a:rPr lang="lt-LT" sz="2600" dirty="0" smtClean="0"/>
              <a:t>Projekto vykdytojas turi užtikrinti, kad (II-1):</a:t>
            </a:r>
            <a:endParaRPr lang="lt-LT" sz="2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537" indent="0" algn="just">
              <a:spcAft>
                <a:spcPts val="1200"/>
              </a:spcAft>
              <a:buNone/>
            </a:pPr>
            <a:r>
              <a:rPr lang="lt-LT" sz="2000" dirty="0" smtClean="0"/>
              <a:t>3. mokymai </a:t>
            </a:r>
            <a:r>
              <a:rPr lang="lt-LT" sz="2000" dirty="0"/>
              <a:t>vyktų pagal </a:t>
            </a:r>
            <a:r>
              <a:rPr lang="lt-LT" sz="2000" b="1" dirty="0" err="1"/>
              <a:t>nef</a:t>
            </a:r>
            <a:r>
              <a:rPr lang="lt-LT" sz="2000" b="1" dirty="0"/>
              <a:t>. profesinio mokymo programą</a:t>
            </a:r>
            <a:r>
              <a:rPr lang="lt-LT" sz="2000" dirty="0"/>
              <a:t>, patvirtintą neformaliojo profesinio mokymo teikėjo vadovo ar jo įgalioto asmens, kuri atitinka šiuos reikalavimus</a:t>
            </a:r>
            <a:r>
              <a:rPr lang="lt-LT" sz="2000" dirty="0" smtClean="0"/>
              <a:t>:</a:t>
            </a:r>
            <a:endParaRPr lang="lt-LT" sz="2000" dirty="0"/>
          </a:p>
          <a:p>
            <a:pPr marL="109537" indent="0" algn="just">
              <a:spcAft>
                <a:spcPts val="1200"/>
              </a:spcAft>
              <a:buNone/>
            </a:pPr>
            <a:r>
              <a:rPr lang="lt-LT" sz="1800" dirty="0" smtClean="0">
                <a:effectLst/>
              </a:rPr>
              <a:t>3.1. programa patvirtinta neformaliojo profesinio mokymo teikėjo vadovo ar jo įgalioto asmens;</a:t>
            </a:r>
          </a:p>
          <a:p>
            <a:pPr marL="109537" indent="0" algn="just">
              <a:spcAft>
                <a:spcPts val="1200"/>
              </a:spcAft>
              <a:buNone/>
            </a:pPr>
            <a:r>
              <a:rPr lang="lt-LT" sz="1800" dirty="0" smtClean="0">
                <a:effectLst/>
              </a:rPr>
              <a:t>3.2. programos aprašyme nurodyta: kokias kompetencijas įgis šią programą baigęs asmuo bei galimybės jas panaudoti būsimoje darbo veikloje; mokymo trukmė valandomis, dienomis, savaitėmis; mokymo temos; teoriniam ir praktiniam mokymui skiriamų mokymo valandų skaičius; praktinio mokymo vieta (-</a:t>
            </a:r>
            <a:r>
              <a:rPr lang="lt-LT" sz="1800" dirty="0" err="1" smtClean="0">
                <a:effectLst/>
              </a:rPr>
              <a:t>os</a:t>
            </a:r>
            <a:r>
              <a:rPr lang="lt-LT" sz="1800" dirty="0" smtClean="0">
                <a:effectLst/>
              </a:rPr>
              <a:t>); reikalingas mokinių išsilavinimas; baigiamojo tikrinimo forma ir vieta; teorinio ir praktinio mokymo teikėjai; kvalifikaciniai reikalavimai mokytojams;</a:t>
            </a:r>
          </a:p>
        </p:txBody>
      </p:sp>
      <p:sp>
        <p:nvSpPr>
          <p:cNvPr id="3" name="Title 2"/>
          <p:cNvSpPr>
            <a:spLocks noGrp="1"/>
          </p:cNvSpPr>
          <p:nvPr>
            <p:ph type="title"/>
          </p:nvPr>
        </p:nvSpPr>
        <p:spPr>
          <a:xfrm>
            <a:off x="251520" y="274638"/>
            <a:ext cx="8712968" cy="1143000"/>
          </a:xfrm>
        </p:spPr>
        <p:txBody>
          <a:bodyPr>
            <a:normAutofit/>
          </a:bodyPr>
          <a:lstStyle/>
          <a:p>
            <a:r>
              <a:rPr lang="lt-LT" sz="3000" dirty="0" smtClean="0"/>
              <a:t>Projekto vykdytojas turi užtikrinti, kad (II-2):</a:t>
            </a:r>
            <a:endParaRPr lang="lt-LT" sz="3000" dirty="0"/>
          </a:p>
        </p:txBody>
      </p:sp>
    </p:spTree>
    <p:extLst>
      <p:ext uri="{BB962C8B-B14F-4D97-AF65-F5344CB8AC3E}">
        <p14:creationId xmlns:p14="http://schemas.microsoft.com/office/powerpoint/2010/main" xmlns="" val="3039159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1"/>
          <p:cNvSpPr>
            <a:spLocks noGrp="1"/>
          </p:cNvSpPr>
          <p:nvPr>
            <p:ph idx="1"/>
          </p:nvPr>
        </p:nvSpPr>
        <p:spPr>
          <a:xfrm>
            <a:off x="-7938" y="908050"/>
            <a:ext cx="9144001" cy="6165850"/>
          </a:xfrm>
        </p:spPr>
        <p:txBody>
          <a:bodyPr/>
          <a:lstStyle/>
          <a:p>
            <a:pPr marL="109537" indent="0" algn="just">
              <a:buNone/>
            </a:pPr>
            <a:r>
              <a:rPr lang="lt-LT" altLang="lt-LT" sz="2000" dirty="0" smtClean="0"/>
              <a:t>4. iki projekto veiklų dalyvio (-</a:t>
            </a:r>
            <a:r>
              <a:rPr lang="lt-LT" altLang="lt-LT" sz="2000" dirty="0" err="1" smtClean="0"/>
              <a:t>ių</a:t>
            </a:r>
            <a:r>
              <a:rPr lang="lt-LT" altLang="lt-LT" sz="2000" dirty="0" smtClean="0"/>
              <a:t>) įtraukimo į neformaliojo profesinio mokymo veiklą, </a:t>
            </a:r>
            <a:r>
              <a:rPr lang="lt-LT" sz="2000" dirty="0" smtClean="0"/>
              <a:t>kai </a:t>
            </a:r>
            <a:r>
              <a:rPr lang="lt-LT" sz="2000" dirty="0"/>
              <a:t>vykdoma </a:t>
            </a:r>
            <a:r>
              <a:rPr lang="lt-LT" sz="2000" dirty="0" smtClean="0"/>
              <a:t>neformaliojo </a:t>
            </a:r>
            <a:r>
              <a:rPr lang="lt-LT" sz="2000" dirty="0"/>
              <a:t>profesinio mokymo, organizuojamo pameistrystės forma pagal pameistrystės darbo sutartį, sudarytą kartu su mokymo sutartimi dėl neformaliojo mokymo, veikla</a:t>
            </a:r>
            <a:r>
              <a:rPr lang="lt-LT" sz="2000" dirty="0" smtClean="0"/>
              <a:t>:</a:t>
            </a:r>
            <a:endParaRPr lang="en-US" sz="2000" dirty="0" smtClean="0"/>
          </a:p>
          <a:p>
            <a:pPr marL="109537" indent="0" algn="just">
              <a:buNone/>
            </a:pPr>
            <a:r>
              <a:rPr lang="en-US" sz="1800" dirty="0" smtClean="0"/>
              <a:t>4.1. </a:t>
            </a:r>
            <a:r>
              <a:rPr lang="lt-LT" sz="1800" dirty="0" smtClean="0"/>
              <a:t>projekto </a:t>
            </a:r>
            <a:r>
              <a:rPr lang="lt-LT" sz="1800" dirty="0"/>
              <a:t>vykdytoju ar partneriu esantis darbdavys ir projekto veiklų dalyvis sudarytų pameistrystės darbo sutartį; pameistrystės darbo sutartis turi būti sudaroma ir vykdoma nepažeidžiant Lietuvos Respublikos darbo kodekse (toliau – Darbo kodeksas) nustatytų reikalavimų dėl pameistrystės darbo sutarties, sudarytos kartu su mokymo sutartimi dėl neformaliojo mokymo;</a:t>
            </a:r>
          </a:p>
          <a:p>
            <a:pPr marL="109537" indent="0" algn="just">
              <a:buNone/>
            </a:pPr>
            <a:r>
              <a:rPr lang="en-US" sz="1800" dirty="0" smtClean="0"/>
              <a:t>4.2. </a:t>
            </a:r>
            <a:r>
              <a:rPr lang="lt-LT" sz="1800" dirty="0" smtClean="0"/>
              <a:t>ir </a:t>
            </a:r>
            <a:r>
              <a:rPr lang="lt-LT" sz="1800" dirty="0"/>
              <a:t>neformalųjį profesinį mokymą turintis teisę vykdyti darbdavys, esantis projekto vykdytoju ar partneriu, arba mokymo paslaugos teikėjas, esantis projekto vykdytoju, partneriu arba teikiantis mokymo paslaugas pagal viešųjų pirkimų būdu sudarytą išorės paslaugų teikimo sutartį, ir projekto veiklų dalyvis sudarytų rašytinę neformaliojo profesinio mokymo sutartį, kurioje būtų nustatytos </a:t>
            </a:r>
            <a:r>
              <a:rPr lang="lt-LT" sz="1800" dirty="0" smtClean="0"/>
              <a:t>PFSA 75.4.4.1 </a:t>
            </a:r>
            <a:r>
              <a:rPr lang="lt-LT" sz="1800" dirty="0"/>
              <a:t>papunktyje nustatytus reikalavimus atitinkančios neformaliojo profesinio mokymo sutarties sąlygos; </a:t>
            </a:r>
          </a:p>
          <a:p>
            <a:endParaRPr lang="lt-LT" altLang="lt-LT" sz="1200" dirty="0" smtClean="0"/>
          </a:p>
        </p:txBody>
      </p:sp>
      <p:sp>
        <p:nvSpPr>
          <p:cNvPr id="3" name="Title 2"/>
          <p:cNvSpPr>
            <a:spLocks noGrp="1"/>
          </p:cNvSpPr>
          <p:nvPr>
            <p:ph type="title"/>
          </p:nvPr>
        </p:nvSpPr>
        <p:spPr>
          <a:xfrm>
            <a:off x="755576" y="-99392"/>
            <a:ext cx="8507288" cy="778098"/>
          </a:xfrm>
        </p:spPr>
        <p:txBody>
          <a:bodyPr>
            <a:noAutofit/>
          </a:bodyPr>
          <a:lstStyle/>
          <a:p>
            <a:pPr>
              <a:defRPr/>
            </a:pPr>
            <a:r>
              <a:rPr lang="lt-LT" sz="2600" dirty="0" smtClean="0"/>
              <a:t>Projekto vykdytojas turi užtikrinti, kad (II-3):</a:t>
            </a:r>
            <a:endParaRPr lang="lt-LT" sz="26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1"/>
          <p:cNvSpPr>
            <a:spLocks noGrp="1"/>
          </p:cNvSpPr>
          <p:nvPr>
            <p:ph idx="1"/>
          </p:nvPr>
        </p:nvSpPr>
        <p:spPr>
          <a:xfrm>
            <a:off x="-7938" y="908050"/>
            <a:ext cx="9144001" cy="6165850"/>
          </a:xfrm>
        </p:spPr>
        <p:txBody>
          <a:bodyPr/>
          <a:lstStyle/>
          <a:p>
            <a:pPr marL="109537" indent="0" algn="just">
              <a:buNone/>
            </a:pPr>
            <a:r>
              <a:rPr lang="en-US" altLang="lt-LT" sz="1800" dirty="0" smtClean="0"/>
              <a:t>5. </a:t>
            </a:r>
            <a:r>
              <a:rPr lang="lt-LT" altLang="lt-LT" sz="2000" dirty="0" smtClean="0"/>
              <a:t>pasibaigus mokymui projekto veiklų dalyviui, baigusiam neformaliojo profesinio mokymo programą, būtų išduotas </a:t>
            </a:r>
            <a:r>
              <a:rPr lang="lt-LT" altLang="lt-LT" sz="2000" b="1" dirty="0" smtClean="0"/>
              <a:t>neformaliojo profesinio mokymo programos baigimą ir (ar) kompetencijos atlikti tam tikrą darbą įgijimą liudijantis pažymėjimas</a:t>
            </a:r>
            <a:r>
              <a:rPr lang="lt-LT" altLang="lt-LT" sz="2000" dirty="0" smtClean="0"/>
              <a:t>, o projekto veiklų dalyviui, nebaigusiam neformaliojo profesinio mokymo programos – </a:t>
            </a:r>
            <a:r>
              <a:rPr lang="lt-LT" altLang="lt-LT" sz="2000" b="1" dirty="0" smtClean="0"/>
              <a:t>mokymosi pasiekimų pažymėjimas</a:t>
            </a:r>
            <a:r>
              <a:rPr lang="lt-LT" altLang="lt-LT" sz="2000" dirty="0" smtClean="0"/>
              <a:t>; pažymėjimuose turi būti nurodyta faktiškai įvykdytų mokymų trukmė (valandomis).</a:t>
            </a:r>
          </a:p>
          <a:p>
            <a:endParaRPr lang="lt-LT" altLang="lt-LT" sz="1200" dirty="0" smtClean="0"/>
          </a:p>
        </p:txBody>
      </p:sp>
      <p:sp>
        <p:nvSpPr>
          <p:cNvPr id="3" name="Title 2"/>
          <p:cNvSpPr>
            <a:spLocks noGrp="1"/>
          </p:cNvSpPr>
          <p:nvPr>
            <p:ph type="title"/>
          </p:nvPr>
        </p:nvSpPr>
        <p:spPr>
          <a:xfrm>
            <a:off x="755576" y="-99392"/>
            <a:ext cx="8507288" cy="778098"/>
          </a:xfrm>
        </p:spPr>
        <p:txBody>
          <a:bodyPr>
            <a:noAutofit/>
          </a:bodyPr>
          <a:lstStyle/>
          <a:p>
            <a:pPr>
              <a:defRPr/>
            </a:pPr>
            <a:r>
              <a:rPr lang="lt-LT" sz="2600" dirty="0" smtClean="0"/>
              <a:t>Projekto vykdytojas turi užtikrinti, kad (II-4):</a:t>
            </a:r>
            <a:endParaRPr lang="lt-LT" sz="2600" dirty="0"/>
          </a:p>
        </p:txBody>
      </p:sp>
    </p:spTree>
    <p:extLst>
      <p:ext uri="{BB962C8B-B14F-4D97-AF65-F5344CB8AC3E}">
        <p14:creationId xmlns:p14="http://schemas.microsoft.com/office/powerpoint/2010/main" xmlns="" val="13636252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875" y="679450"/>
            <a:ext cx="9144000" cy="6164263"/>
          </a:xfrm>
        </p:spPr>
        <p:txBody>
          <a:bodyPr/>
          <a:lstStyle/>
          <a:p>
            <a:pPr marL="109537" indent="0" algn="just">
              <a:buNone/>
              <a:defRPr/>
            </a:pPr>
            <a:r>
              <a:rPr lang="lt-LT" sz="1800" b="1" dirty="0"/>
              <a:t>Vykdant </a:t>
            </a:r>
            <a:r>
              <a:rPr lang="lt-LT" sz="1800" b="1" dirty="0" smtClean="0"/>
              <a:t>praktinių </a:t>
            </a:r>
            <a:r>
              <a:rPr lang="lt-LT" sz="1800" b="1" dirty="0"/>
              <a:t>darbo įgūdžių įgijimo, ugdymo darbo vietoje pagal pameistrystės darbo sutartį nesudarius mokymo sutarties </a:t>
            </a:r>
            <a:r>
              <a:rPr lang="lt-LT" sz="1800" b="1" dirty="0" smtClean="0"/>
              <a:t>veiklą</a:t>
            </a:r>
            <a:r>
              <a:rPr lang="en-US" sz="1800" b="1" dirty="0"/>
              <a:t> </a:t>
            </a:r>
            <a:r>
              <a:rPr lang="lt-LT" sz="1800" b="1" dirty="0"/>
              <a:t>iki projekto veiklų dalyvio (-</a:t>
            </a:r>
            <a:r>
              <a:rPr lang="lt-LT" sz="1800" b="1" dirty="0" err="1"/>
              <a:t>ių</a:t>
            </a:r>
            <a:r>
              <a:rPr lang="lt-LT" sz="1800" b="1" dirty="0"/>
              <a:t>) įtraukimo į </a:t>
            </a:r>
            <a:r>
              <a:rPr lang="lt-LT" sz="1800" b="1" dirty="0" smtClean="0"/>
              <a:t>nurodytą veiklą:</a:t>
            </a:r>
          </a:p>
          <a:p>
            <a:pPr marL="452437" indent="-342900" algn="just">
              <a:buAutoNum type="arabicPeriod"/>
              <a:defRPr/>
            </a:pPr>
            <a:r>
              <a:rPr lang="lt-LT" sz="1800" dirty="0" smtClean="0"/>
              <a:t>būtų </a:t>
            </a:r>
            <a:r>
              <a:rPr lang="lt-LT" sz="1800" dirty="0"/>
              <a:t>pasirašytas (-i) ir įgyvendinančiajai institucijai projekto sutartyje nustatyta tvarka pateiktas (-i) projekto vykdytojo ir (arba) partnerio sudarytas (-i) susitarimas (-ai) su projekto veiklų dalyvį (-</a:t>
            </a:r>
            <a:r>
              <a:rPr lang="lt-LT" sz="1800" dirty="0" err="1"/>
              <a:t>ius</a:t>
            </a:r>
            <a:r>
              <a:rPr lang="lt-LT" sz="1800" dirty="0"/>
              <a:t>) priimančia organizacija – darbdaviu, t. y. juridiniu asmeniu (ar jo filialu, atstovybe), kuriame (-</a:t>
            </a:r>
            <a:r>
              <a:rPr lang="lt-LT" sz="1800" dirty="0" err="1"/>
              <a:t>iuose</a:t>
            </a:r>
            <a:r>
              <a:rPr lang="lt-LT" sz="1800" dirty="0"/>
              <a:t>) projekto veiklų dalyvis (-</a:t>
            </a:r>
            <a:r>
              <a:rPr lang="lt-LT" sz="1800" dirty="0" err="1"/>
              <a:t>iai</a:t>
            </a:r>
            <a:r>
              <a:rPr lang="lt-LT" sz="1800" dirty="0"/>
              <a:t>) bus įdarbintas (-i) ir įgis, ugdys praktinius darbo įgūdžius darbo vietoje pagal pameistrystės darbo sutartį nesudarant mokymo sutarties (šis reikalavimas netaikomas tuo atveju, kai projekto veiklų dalyvius priimančia organizacija yra pats pareiškėjas ir (ar) partneris). Susitarime turi būti nurodyta </a:t>
            </a:r>
            <a:r>
              <a:rPr lang="lt-LT" sz="1800" i="1" dirty="0" smtClean="0"/>
              <a:t>PFSA 75.6.1.1 </a:t>
            </a:r>
            <a:r>
              <a:rPr lang="lt-LT" sz="1800" dirty="0" smtClean="0"/>
              <a:t>papunktyje nurodyta informacija.</a:t>
            </a:r>
          </a:p>
          <a:p>
            <a:pPr marL="452437" indent="-342900" algn="just">
              <a:buAutoNum type="arabicPeriod"/>
              <a:defRPr/>
            </a:pPr>
            <a:r>
              <a:rPr lang="lt-LT" sz="1800" dirty="0" smtClean="0"/>
              <a:t>konkretų </a:t>
            </a:r>
            <a:r>
              <a:rPr lang="lt-LT" sz="1800" dirty="0"/>
              <a:t>projekto veiklų dalyvį priimanti organizacija – darbdavys ir projekto veiklų dalyvis sudarytų  pameistrystės darbo sutartį nesudarius mokymo sutarties; </a:t>
            </a:r>
            <a:endParaRPr lang="lt-LT" sz="1800" dirty="0" smtClean="0"/>
          </a:p>
          <a:p>
            <a:pPr marL="452437" indent="-342900" algn="just">
              <a:buAutoNum type="arabicPeriod"/>
              <a:defRPr/>
            </a:pPr>
            <a:r>
              <a:rPr lang="lt-LT" sz="1800" dirty="0" smtClean="0"/>
              <a:t>pameistrystės </a:t>
            </a:r>
            <a:r>
              <a:rPr lang="lt-LT" sz="1800" dirty="0"/>
              <a:t>darbo sutartis turi būti sudaroma ir vykdoma nepažeidžiant Darbo kodekse nustatytų</a:t>
            </a:r>
            <a:r>
              <a:rPr lang="lt-LT" sz="1800" b="1" dirty="0"/>
              <a:t> </a:t>
            </a:r>
            <a:r>
              <a:rPr lang="lt-LT" sz="1800" dirty="0"/>
              <a:t>reikalavimų dėl pameistrystės darbo sutarties nesudarius mokymo sutarties. </a:t>
            </a:r>
          </a:p>
          <a:p>
            <a:pPr marL="452437" indent="-342900" algn="just">
              <a:buAutoNum type="arabicPeriod"/>
              <a:defRPr/>
            </a:pPr>
            <a:endParaRPr lang="lt-LT" sz="1800" dirty="0"/>
          </a:p>
        </p:txBody>
      </p:sp>
      <p:sp>
        <p:nvSpPr>
          <p:cNvPr id="3" name="Title 2"/>
          <p:cNvSpPr>
            <a:spLocks noGrp="1"/>
          </p:cNvSpPr>
          <p:nvPr>
            <p:ph type="title"/>
          </p:nvPr>
        </p:nvSpPr>
        <p:spPr>
          <a:xfrm>
            <a:off x="755576" y="-99392"/>
            <a:ext cx="8507288" cy="778098"/>
          </a:xfrm>
        </p:spPr>
        <p:txBody>
          <a:bodyPr>
            <a:noAutofit/>
          </a:bodyPr>
          <a:lstStyle/>
          <a:p>
            <a:pPr>
              <a:defRPr/>
            </a:pPr>
            <a:r>
              <a:rPr lang="lt-LT" sz="2600" dirty="0" smtClean="0"/>
              <a:t>Projekto vykdytojas turi užtikrinti, kad (III):</a:t>
            </a:r>
            <a:endParaRPr lang="lt-LT" sz="26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138"/>
            <a:ext cx="8229600" cy="4900190"/>
          </a:xfrm>
        </p:spPr>
        <p:txBody>
          <a:bodyPr/>
          <a:lstStyle/>
          <a:p>
            <a:pPr marL="109537" indent="0" algn="just">
              <a:buNone/>
            </a:pPr>
            <a:r>
              <a:rPr lang="lt-LT" sz="1800" b="1" dirty="0"/>
              <a:t>Vykdant </a:t>
            </a:r>
            <a:r>
              <a:rPr lang="lt-LT" sz="1800" b="1" dirty="0" smtClean="0"/>
              <a:t>praktinių </a:t>
            </a:r>
            <a:r>
              <a:rPr lang="lt-LT" sz="1800" b="1" dirty="0"/>
              <a:t>darbo įgūdžių įgijimo, ugdymo darbo vietoje pagal savanoriškos praktikos sutartį </a:t>
            </a:r>
            <a:r>
              <a:rPr lang="lt-LT" sz="1800" b="1" dirty="0" smtClean="0"/>
              <a:t>veiklą iki </a:t>
            </a:r>
            <a:r>
              <a:rPr lang="lt-LT" sz="1800" b="1" dirty="0"/>
              <a:t>projekto veiklų dalyvio (-</a:t>
            </a:r>
            <a:r>
              <a:rPr lang="lt-LT" sz="1800" b="1" dirty="0" err="1"/>
              <a:t>ių</a:t>
            </a:r>
            <a:r>
              <a:rPr lang="lt-LT" sz="1800" b="1" dirty="0"/>
              <a:t>) įtraukimo į </a:t>
            </a:r>
            <a:r>
              <a:rPr lang="en-US" sz="1800" b="1" dirty="0" err="1" smtClean="0"/>
              <a:t>nurodytas</a:t>
            </a:r>
            <a:r>
              <a:rPr lang="en-US" sz="1800" b="1" dirty="0" smtClean="0"/>
              <a:t> </a:t>
            </a:r>
            <a:r>
              <a:rPr lang="lt-LT" sz="1800" b="1" dirty="0" smtClean="0"/>
              <a:t>veiklas:</a:t>
            </a:r>
          </a:p>
          <a:p>
            <a:pPr algn="just"/>
            <a:r>
              <a:rPr lang="lt-LT" sz="1800" dirty="0" smtClean="0"/>
              <a:t>būtų </a:t>
            </a:r>
            <a:r>
              <a:rPr lang="lt-LT" sz="1800" dirty="0"/>
              <a:t>pasirašytas (-i) ir įgyvendinančiajai institucijai projekto sutartyje nustatyta tvarka pateiktas (-i) projekto vykdytojo ir (arba) partnerio sudarytas (-i) susitarimas (-ai) su projekto veiklų </a:t>
            </a:r>
            <a:r>
              <a:rPr lang="lt-LT" sz="1800" dirty="0" smtClean="0"/>
              <a:t>dalyvius </a:t>
            </a:r>
            <a:r>
              <a:rPr lang="lt-LT" sz="1800" dirty="0"/>
              <a:t>priimančia organizacija – darbdaviu, kuriame (-</a:t>
            </a:r>
            <a:r>
              <a:rPr lang="lt-LT" sz="1800" dirty="0" err="1"/>
              <a:t>iuose</a:t>
            </a:r>
            <a:r>
              <a:rPr lang="lt-LT" sz="1800" dirty="0"/>
              <a:t>) projekto veiklų </a:t>
            </a:r>
            <a:r>
              <a:rPr lang="lt-LT" sz="1800" dirty="0" smtClean="0"/>
              <a:t>dalyviai </a:t>
            </a:r>
            <a:r>
              <a:rPr lang="lt-LT" sz="1800" dirty="0"/>
              <a:t>atliks praktiką pagal savanoriškos praktikos sutartį (šis reikalavimas netaikomas tuo atveju, kai projekto veiklų dalyvius priimančia organizacija yra pats pareiškėjas ir (ar) partneris</a:t>
            </a:r>
            <a:r>
              <a:rPr lang="lt-LT" sz="1800" dirty="0" smtClean="0"/>
              <a:t>) (</a:t>
            </a:r>
            <a:r>
              <a:rPr lang="lt-LT" sz="1800" i="1" dirty="0" smtClean="0"/>
              <a:t>(plačiau žr. PFSA 75.8.1.1. punkte);</a:t>
            </a:r>
          </a:p>
          <a:p>
            <a:pPr algn="just"/>
            <a:r>
              <a:rPr lang="lt-LT" sz="1800" dirty="0" smtClean="0"/>
              <a:t>konkretų </a:t>
            </a:r>
            <a:r>
              <a:rPr lang="lt-LT" sz="1800" dirty="0"/>
              <a:t>projekto veiklų dalyvį priimanti organizacija – darbdavys ir projekto veiklų dalyvis sudarytų  savanoriškos praktikos sutartį;</a:t>
            </a:r>
          </a:p>
          <a:p>
            <a:pPr algn="just"/>
            <a:r>
              <a:rPr lang="lt-LT" sz="1800" dirty="0" smtClean="0"/>
              <a:t>savanoriškos </a:t>
            </a:r>
            <a:r>
              <a:rPr lang="lt-LT" sz="1800" dirty="0"/>
              <a:t>praktikos sutartį projekto veiklų dalyvius priimanti organizacija sudarytų ir vykdytų nepažeisdama </a:t>
            </a:r>
            <a:r>
              <a:rPr lang="lt-LT" sz="1800" dirty="0" smtClean="0"/>
              <a:t>LR </a:t>
            </a:r>
            <a:r>
              <a:rPr lang="lt-LT" sz="1800" dirty="0"/>
              <a:t>užimtumo įstatyme ir Savanoriškos praktikos atlikimo tvarkos apraše, </a:t>
            </a:r>
            <a:r>
              <a:rPr lang="lt-LT" sz="1800" dirty="0" smtClean="0"/>
              <a:t>tokioms </a:t>
            </a:r>
            <a:r>
              <a:rPr lang="lt-LT" sz="1800" dirty="0"/>
              <a:t>sutartims sudaryti ir vykdyti nustatytų reikalavimų. </a:t>
            </a:r>
          </a:p>
          <a:p>
            <a:pPr algn="just"/>
            <a:endParaRPr lang="lt-LT" sz="1800" dirty="0"/>
          </a:p>
        </p:txBody>
      </p:sp>
      <p:sp>
        <p:nvSpPr>
          <p:cNvPr id="3" name="Title 2"/>
          <p:cNvSpPr>
            <a:spLocks noGrp="1"/>
          </p:cNvSpPr>
          <p:nvPr>
            <p:ph type="title"/>
          </p:nvPr>
        </p:nvSpPr>
        <p:spPr/>
        <p:txBody>
          <a:bodyPr>
            <a:normAutofit/>
          </a:bodyPr>
          <a:lstStyle/>
          <a:p>
            <a:pPr algn="ctr"/>
            <a:r>
              <a:rPr lang="lt-LT" sz="2800" dirty="0" smtClean="0"/>
              <a:t>Projekto vykdytojas turi užtikrinti, kad (</a:t>
            </a:r>
            <a:r>
              <a:rPr lang="en-US" sz="2800" dirty="0" smtClean="0"/>
              <a:t>I</a:t>
            </a:r>
            <a:r>
              <a:rPr lang="lt-LT" sz="2800" dirty="0" smtClean="0"/>
              <a:t>V):</a:t>
            </a:r>
            <a:endParaRPr lang="lt-LT" sz="2800" dirty="0"/>
          </a:p>
        </p:txBody>
      </p:sp>
    </p:spTree>
    <p:extLst>
      <p:ext uri="{BB962C8B-B14F-4D97-AF65-F5344CB8AC3E}">
        <p14:creationId xmlns:p14="http://schemas.microsoft.com/office/powerpoint/2010/main" xmlns="" val="24025504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40768"/>
            <a:ext cx="8229600" cy="4968552"/>
          </a:xfrm>
        </p:spPr>
        <p:txBody>
          <a:bodyPr/>
          <a:lstStyle/>
          <a:p>
            <a:pPr algn="just"/>
            <a:r>
              <a:rPr lang="lt-LT" sz="2000" dirty="0"/>
              <a:t>Projekto vykdytojas taip pat turi vykdyti Aprašo </a:t>
            </a:r>
            <a:r>
              <a:rPr lang="lt-LT" sz="2000" dirty="0" smtClean="0"/>
              <a:t>sutarčių </a:t>
            </a:r>
            <a:r>
              <a:rPr lang="lt-LT" sz="2000" dirty="0"/>
              <a:t>sudarymo ir vykdymo tinkamumo priežiūrą ir užtikrinti, kad būtų laikomasi </a:t>
            </a:r>
            <a:r>
              <a:rPr lang="lt-LT" sz="2000" dirty="0" smtClean="0"/>
              <a:t>projekto </a:t>
            </a:r>
            <a:r>
              <a:rPr lang="lt-LT" sz="2000" dirty="0"/>
              <a:t>vykdytojo ir (ar) partnerio susitarimų su projekto veiklų dalyvius priimančia organizacija </a:t>
            </a:r>
            <a:r>
              <a:rPr lang="lt-LT" sz="2000" dirty="0" smtClean="0"/>
              <a:t>ir </a:t>
            </a:r>
            <a:r>
              <a:rPr lang="lt-LT" sz="2000" dirty="0"/>
              <a:t>nebūtų viršijama nurodytuose susitarimuose nustatyta projekto veiklų dalyvius priimančiai organizacijai skirtinos pagalbos prekėmis </a:t>
            </a:r>
            <a:r>
              <a:rPr lang="lt-LT" sz="2000" dirty="0" smtClean="0"/>
              <a:t>vertė</a:t>
            </a:r>
            <a:r>
              <a:rPr lang="lt-LT" sz="2000" dirty="0"/>
              <a:t>.</a:t>
            </a:r>
            <a:endParaRPr lang="lt-LT" sz="2000" dirty="0" smtClean="0"/>
          </a:p>
        </p:txBody>
      </p:sp>
      <p:sp>
        <p:nvSpPr>
          <p:cNvPr id="3" name="Title 2"/>
          <p:cNvSpPr>
            <a:spLocks noGrp="1"/>
          </p:cNvSpPr>
          <p:nvPr>
            <p:ph type="title"/>
          </p:nvPr>
        </p:nvSpPr>
        <p:spPr/>
        <p:txBody>
          <a:bodyPr>
            <a:normAutofit/>
          </a:bodyPr>
          <a:lstStyle/>
          <a:p>
            <a:pPr algn="ctr"/>
            <a:r>
              <a:rPr lang="lt-LT" sz="2800" dirty="0" smtClean="0"/>
              <a:t>Projekto vykdytojas turi užtikrinti, kad (V)</a:t>
            </a:r>
            <a:endParaRPr lang="lt-LT" sz="2800" dirty="0"/>
          </a:p>
        </p:txBody>
      </p:sp>
    </p:spTree>
    <p:extLst>
      <p:ext uri="{BB962C8B-B14F-4D97-AF65-F5344CB8AC3E}">
        <p14:creationId xmlns:p14="http://schemas.microsoft.com/office/powerpoint/2010/main" xmlns="" val="26563680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lt-LT" sz="2400" dirty="0" smtClean="0"/>
              <a:t>Įgyvendinamiems </a:t>
            </a:r>
            <a:r>
              <a:rPr lang="lt-LT" sz="2400" dirty="0"/>
              <a:t>projektams projekto sutartyje gali būti numatytas avansas. Avanso suma </a:t>
            </a:r>
            <a:r>
              <a:rPr lang="lt-LT" sz="2400" b="1" dirty="0"/>
              <a:t>negali viršyti 30 procentų projektui įgyvendinti skirtos</a:t>
            </a:r>
            <a:r>
              <a:rPr lang="lt-LT" sz="2400" dirty="0"/>
              <a:t> projekto finansavimo lėšų </a:t>
            </a:r>
            <a:r>
              <a:rPr lang="lt-LT" sz="2400" dirty="0" smtClean="0"/>
              <a:t>sumos.</a:t>
            </a:r>
            <a:endParaRPr lang="lt-LT" sz="2400" dirty="0"/>
          </a:p>
        </p:txBody>
      </p:sp>
      <p:sp>
        <p:nvSpPr>
          <p:cNvPr id="3" name="Title 2"/>
          <p:cNvSpPr>
            <a:spLocks noGrp="1"/>
          </p:cNvSpPr>
          <p:nvPr>
            <p:ph type="title"/>
          </p:nvPr>
        </p:nvSpPr>
        <p:spPr/>
        <p:txBody>
          <a:bodyPr>
            <a:normAutofit/>
          </a:bodyPr>
          <a:lstStyle/>
          <a:p>
            <a:pPr algn="ctr"/>
            <a:r>
              <a:rPr lang="lt-LT" sz="4400" dirty="0" smtClean="0"/>
              <a:t>Kita svarbi informacija</a:t>
            </a:r>
            <a:endParaRPr lang="lt-LT" dirty="0"/>
          </a:p>
        </p:txBody>
      </p:sp>
    </p:spTree>
    <p:extLst>
      <p:ext uri="{BB962C8B-B14F-4D97-AF65-F5344CB8AC3E}">
        <p14:creationId xmlns:p14="http://schemas.microsoft.com/office/powerpoint/2010/main" xmlns="" val="33761750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Content Placeholder 1"/>
          <p:cNvSpPr>
            <a:spLocks noGrp="1"/>
          </p:cNvSpPr>
          <p:nvPr>
            <p:ph idx="1"/>
          </p:nvPr>
        </p:nvSpPr>
        <p:spPr>
          <a:xfrm>
            <a:off x="457200" y="1916113"/>
            <a:ext cx="8229600" cy="4090987"/>
          </a:xfrm>
        </p:spPr>
        <p:txBody>
          <a:bodyPr/>
          <a:lstStyle/>
          <a:p>
            <a:pPr>
              <a:defRPr/>
            </a:pPr>
            <a:r>
              <a:rPr lang="lt-LT" sz="2000" b="1" dirty="0" smtClean="0"/>
              <a:t>Vietos plėtros projektinių pasiūlymų rinkimo </a:t>
            </a:r>
            <a:r>
              <a:rPr lang="lt-LT" sz="2000" b="1" dirty="0"/>
              <a:t>pabaiga: </a:t>
            </a:r>
            <a:endParaRPr lang="lt-LT" sz="2000" dirty="0"/>
          </a:p>
          <a:p>
            <a:pPr marL="109537" indent="0">
              <a:buFont typeface="Wingdings 3" panose="05040102010807070707" pitchFamily="18" charset="2"/>
              <a:buNone/>
              <a:defRPr/>
            </a:pPr>
            <a:r>
              <a:rPr lang="lt-LT" sz="2000" dirty="0" smtClean="0"/>
              <a:t>2018 </a:t>
            </a:r>
            <a:r>
              <a:rPr lang="lt-LT" sz="2000" dirty="0"/>
              <a:t>m. </a:t>
            </a:r>
            <a:r>
              <a:rPr lang="lt-LT" sz="2000" dirty="0" smtClean="0"/>
              <a:t>gegužės 2 d</a:t>
            </a:r>
            <a:r>
              <a:rPr lang="lt-LT" sz="2000" dirty="0"/>
              <a:t>. </a:t>
            </a:r>
            <a:r>
              <a:rPr lang="lt-LT" sz="2000" dirty="0" smtClean="0"/>
              <a:t>16.00 </a:t>
            </a:r>
            <a:r>
              <a:rPr lang="lt-LT" sz="2000" dirty="0"/>
              <a:t>val.</a:t>
            </a:r>
            <a:endParaRPr lang="lt-LT" altLang="lt-LT" sz="2000" dirty="0" smtClean="0"/>
          </a:p>
          <a:p>
            <a:pPr>
              <a:defRPr/>
            </a:pPr>
            <a:endParaRPr lang="lt-LT" altLang="lt-LT" sz="2000" dirty="0" smtClean="0"/>
          </a:p>
          <a:p>
            <a:pPr marL="109537" indent="0" algn="just">
              <a:buNone/>
              <a:defRPr/>
            </a:pPr>
            <a:r>
              <a:rPr lang="lt-LT" sz="2000" dirty="0"/>
              <a:t>Jei vietos plėtros projektinis pasiūlymas yra pateikiamas registruotu paštu arba per pašto kurjerį, tinkamai pateiktu yra laikomas toks vietos plėtros projektinis pasiūlymas, ant kurio voko yra pašto antspaudas, datuotas ne vėliau kaip 2018 m. gegužės 2 d.</a:t>
            </a:r>
            <a:endParaRPr lang="en-US" altLang="lt-LT" sz="2000" dirty="0" smtClean="0"/>
          </a:p>
        </p:txBody>
      </p:sp>
      <p:sp>
        <p:nvSpPr>
          <p:cNvPr id="3" name="Title 2"/>
          <p:cNvSpPr>
            <a:spLocks noGrp="1"/>
          </p:cNvSpPr>
          <p:nvPr>
            <p:ph type="title"/>
          </p:nvPr>
        </p:nvSpPr>
        <p:spPr/>
        <p:txBody>
          <a:bodyPr>
            <a:normAutofit fontScale="90000"/>
          </a:bodyPr>
          <a:lstStyle/>
          <a:p>
            <a:pPr>
              <a:defRPr/>
            </a:pPr>
            <a:r>
              <a:rPr lang="lt-LT" dirty="0">
                <a:effectLst/>
              </a:rPr>
              <a:t>Vietos plėtros projektinių pasiūlymų pateikimo terminas </a:t>
            </a:r>
            <a:endParaRPr lang="en-US" dirty="0"/>
          </a:p>
        </p:txBody>
      </p:sp>
    </p:spTree>
    <p:extLst>
      <p:ext uri="{BB962C8B-B14F-4D97-AF65-F5344CB8AC3E}">
        <p14:creationId xmlns:p14="http://schemas.microsoft.com/office/powerpoint/2010/main" xmlns="" val="11084266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1"/>
          <p:cNvSpPr>
            <a:spLocks noGrp="1"/>
          </p:cNvSpPr>
          <p:nvPr>
            <p:ph idx="1"/>
          </p:nvPr>
        </p:nvSpPr>
        <p:spPr>
          <a:xfrm>
            <a:off x="3175" y="981075"/>
            <a:ext cx="9144000" cy="5876925"/>
          </a:xfrm>
        </p:spPr>
        <p:txBody>
          <a:bodyPr/>
          <a:lstStyle/>
          <a:p>
            <a:pPr algn="just"/>
            <a:r>
              <a:rPr lang="lt-LT" altLang="lt-LT" sz="2000" b="1" dirty="0" smtClean="0"/>
              <a:t>Vietos plėtros projektiniai pasiūlymai turi būti:</a:t>
            </a:r>
            <a:r>
              <a:rPr lang="lt-LT" altLang="lt-LT" sz="2000" dirty="0" smtClean="0"/>
              <a:t> </a:t>
            </a:r>
            <a:r>
              <a:rPr lang="lt-LT" sz="2000" i="1" dirty="0" smtClean="0"/>
              <a:t>įteikiami </a:t>
            </a:r>
            <a:r>
              <a:rPr lang="lt-LT" sz="2000" i="1" dirty="0"/>
              <a:t>asmeniškai adresu </a:t>
            </a:r>
            <a:r>
              <a:rPr lang="lt-LT" sz="2000" dirty="0"/>
              <a:t>Laisvės a</a:t>
            </a:r>
            <a:r>
              <a:rPr lang="lt-LT" sz="2000" dirty="0" smtClean="0"/>
              <a:t>. 20 </a:t>
            </a:r>
            <a:r>
              <a:rPr lang="lt-LT" sz="2000" dirty="0"/>
              <a:t>(Kanceliarijoje, 3 vieta), Panevėžys  </a:t>
            </a:r>
            <a:r>
              <a:rPr lang="lt-LT" sz="2000" i="1" dirty="0"/>
              <a:t>arba įteikti pašto kurjerio</a:t>
            </a:r>
            <a:r>
              <a:rPr lang="lt-LT" sz="2000" dirty="0"/>
              <a:t>, </a:t>
            </a:r>
            <a:r>
              <a:rPr lang="lt-LT" sz="2000" i="1" dirty="0"/>
              <a:t>arba išsiųsti registruotu laišku</a:t>
            </a:r>
            <a:r>
              <a:rPr lang="lt-LT" sz="2000" dirty="0"/>
              <a:t> adresu: Laisvės a</a:t>
            </a:r>
            <a:r>
              <a:rPr lang="lt-LT" sz="2000" dirty="0" smtClean="0"/>
              <a:t>. 20</a:t>
            </a:r>
            <a:r>
              <a:rPr lang="lt-LT" sz="2000" dirty="0"/>
              <a:t>, </a:t>
            </a:r>
            <a:r>
              <a:rPr lang="lt-LT" sz="2000" dirty="0" smtClean="0"/>
              <a:t>Panevėžys (</a:t>
            </a:r>
            <a:r>
              <a:rPr lang="lt-LT" sz="2000" dirty="0"/>
              <a:t>pašto antspaudo data turi būti ne vėlesnė nei pasiūlymo pateikimo galutinė </a:t>
            </a:r>
            <a:r>
              <a:rPr lang="lt-LT" sz="2000" dirty="0" smtClean="0"/>
              <a:t>data (metai</a:t>
            </a:r>
            <a:r>
              <a:rPr lang="lt-LT" sz="2000" dirty="0"/>
              <a:t>, mėnuo, diena). </a:t>
            </a:r>
            <a:r>
              <a:rPr lang="lt-LT" sz="2000" i="1" dirty="0"/>
              <a:t>Kitais būdais – elektroniniu paštu ar kitais adresais pateikti vietos plėtros projektiniai pasiūlymai yra nepriimami</a:t>
            </a:r>
            <a:r>
              <a:rPr lang="lt-LT" sz="2000" dirty="0"/>
              <a:t>. Vietos plėtros projektinis pasiūlymas ir jo priedai turi būti pateikti lietuvių kalba ir  atspausdinti(ranka užpildytas pasiūlymas nepriimamas.</a:t>
            </a:r>
          </a:p>
          <a:p>
            <a:pPr algn="just"/>
            <a:r>
              <a:rPr lang="lt-LT" sz="2000" dirty="0" smtClean="0"/>
              <a:t>Turi būti pateikiamas vietos plėtros projektinio pasiūlymo originalas ir viena jo patvirtinta kopija. Taip pat pateikiamas į informacinę laikmeną (CD, USB) įrašytas projektinis pasiūlymas su visais  įrašytais priedais.</a:t>
            </a:r>
          </a:p>
        </p:txBody>
      </p:sp>
      <p:sp>
        <p:nvSpPr>
          <p:cNvPr id="3" name="Title 2"/>
          <p:cNvSpPr>
            <a:spLocks noGrp="1"/>
          </p:cNvSpPr>
          <p:nvPr>
            <p:ph type="title"/>
          </p:nvPr>
        </p:nvSpPr>
        <p:spPr>
          <a:xfrm>
            <a:off x="3804" y="0"/>
            <a:ext cx="9140196" cy="792088"/>
          </a:xfrm>
        </p:spPr>
        <p:txBody>
          <a:bodyPr/>
          <a:lstStyle/>
          <a:p>
            <a:pPr>
              <a:defRPr/>
            </a:pPr>
            <a:r>
              <a:rPr lang="lt-LT" sz="3200" dirty="0" smtClean="0"/>
              <a:t>Projektinio pasiūlymo pateikimas (I)</a:t>
            </a:r>
            <a:endParaRPr lang="en-US" sz="3200" dirty="0"/>
          </a:p>
        </p:txBody>
      </p:sp>
    </p:spTree>
    <p:extLst>
      <p:ext uri="{BB962C8B-B14F-4D97-AF65-F5344CB8AC3E}">
        <p14:creationId xmlns:p14="http://schemas.microsoft.com/office/powerpoint/2010/main" xmlns="" val="390360723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1"/>
          <p:cNvSpPr>
            <a:spLocks noGrp="1"/>
          </p:cNvSpPr>
          <p:nvPr>
            <p:ph idx="1"/>
          </p:nvPr>
        </p:nvSpPr>
        <p:spPr>
          <a:xfrm>
            <a:off x="3175" y="1125538"/>
            <a:ext cx="9144000" cy="5732462"/>
          </a:xfrm>
        </p:spPr>
        <p:txBody>
          <a:bodyPr/>
          <a:lstStyle/>
          <a:p>
            <a:pPr algn="just"/>
            <a:r>
              <a:rPr lang="lt-LT" sz="2000" dirty="0"/>
              <a:t>Projektinis pasiūlymas, jo kopija, priedai, t. y. visi dokumentai (sunumeruoti puslapiai) pateikiami užklijuotame ir užantspauduotame voke, ant kurio užrašytas pareiškėjo pavadinimas, adresas, kontaktinė informacija ir nurodytas adresatas – kam teikiama (Panevėžio vietos veiklos grupė), kvietimo pavadinimas ir  numeris</a:t>
            </a:r>
            <a:r>
              <a:rPr lang="lt-LT" sz="2000" dirty="0" smtClean="0"/>
              <a:t>. </a:t>
            </a:r>
            <a:endParaRPr lang="lt-LT" altLang="lt-LT" sz="2000" dirty="0" smtClean="0"/>
          </a:p>
        </p:txBody>
      </p:sp>
      <p:sp>
        <p:nvSpPr>
          <p:cNvPr id="3" name="Title 2"/>
          <p:cNvSpPr>
            <a:spLocks noGrp="1"/>
          </p:cNvSpPr>
          <p:nvPr>
            <p:ph type="title"/>
          </p:nvPr>
        </p:nvSpPr>
        <p:spPr>
          <a:xfrm>
            <a:off x="3804" y="0"/>
            <a:ext cx="9140196" cy="792088"/>
          </a:xfrm>
        </p:spPr>
        <p:txBody>
          <a:bodyPr/>
          <a:lstStyle/>
          <a:p>
            <a:pPr>
              <a:defRPr/>
            </a:pPr>
            <a:r>
              <a:rPr lang="lt-LT" sz="3200" dirty="0" smtClean="0"/>
              <a:t>Projektinio pasiūlymo pateikimas (II)</a:t>
            </a:r>
            <a:endParaRPr lang="en-US" sz="3200" dirty="0"/>
          </a:p>
        </p:txBody>
      </p:sp>
      <p:sp>
        <p:nvSpPr>
          <p:cNvPr id="4" name="Rounded Rectangle 3"/>
          <p:cNvSpPr/>
          <p:nvPr/>
        </p:nvSpPr>
        <p:spPr>
          <a:xfrm>
            <a:off x="0" y="3357563"/>
            <a:ext cx="9104313" cy="16573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lgn="just">
              <a:defRPr/>
            </a:pPr>
            <a:r>
              <a:rPr lang="lt-LT" altLang="lt-LT" sz="2000" dirty="0"/>
              <a:t>Vietos plėtros projektinių pasiūlymų paraiškos priimamos adresu: </a:t>
            </a:r>
            <a:r>
              <a:rPr lang="lt-LT" sz="2000" b="1" dirty="0"/>
              <a:t>Laisvės a. 20 (Kanceliarijoje, 3 vieta), </a:t>
            </a:r>
            <a:r>
              <a:rPr lang="lt-LT" sz="2000" b="1" dirty="0" smtClean="0"/>
              <a:t>Panevėžys</a:t>
            </a:r>
            <a:r>
              <a:rPr lang="lt-LT" altLang="lt-LT" sz="2000" b="1" dirty="0" smtClean="0"/>
              <a:t>. </a:t>
            </a:r>
            <a:endParaRPr lang="lt-LT" altLang="lt-LT" sz="2000" b="1" dirty="0"/>
          </a:p>
          <a:p>
            <a:pPr algn="just">
              <a:defRPr/>
            </a:pPr>
            <a:r>
              <a:rPr lang="lt-LT" altLang="lt-LT" sz="2000" dirty="0"/>
              <a:t>Kontaktinis asmuo: projekto koordinatorė </a:t>
            </a:r>
            <a:r>
              <a:rPr lang="lt-LT" altLang="lt-LT" sz="2000" b="1" dirty="0"/>
              <a:t>Martyna Kontrimaitė, tel. +370 614 49 882.</a:t>
            </a:r>
            <a:endParaRPr lang="en-US" altLang="lt-LT" sz="2000" b="1" dirty="0"/>
          </a:p>
        </p:txBody>
      </p:sp>
    </p:spTree>
    <p:extLst>
      <p:ext uri="{BB962C8B-B14F-4D97-AF65-F5344CB8AC3E}">
        <p14:creationId xmlns:p14="http://schemas.microsoft.com/office/powerpoint/2010/main" xmlns="" val="279661105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179388" y="765175"/>
            <a:ext cx="8834437" cy="3689350"/>
          </a:xfrm>
          <a:ln w="19050">
            <a:solidFill>
              <a:schemeClr val="tx1"/>
            </a:solid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ontent Placeholder 1"/>
          <p:cNvSpPr>
            <a:spLocks noGrp="1"/>
          </p:cNvSpPr>
          <p:nvPr>
            <p:ph idx="1"/>
          </p:nvPr>
        </p:nvSpPr>
        <p:spPr/>
        <p:txBody>
          <a:bodyPr/>
          <a:lstStyle/>
          <a:p>
            <a:pPr algn="just"/>
            <a:r>
              <a:rPr lang="lt-LT" altLang="lt-LT" sz="2400" smtClean="0"/>
              <a:t>Vietos plėtros projektinių pasiūlymų atitiktį bendriesiems administracinės atitikties kriterijams vertina miesto VVG paskirtas darbuotojas. </a:t>
            </a:r>
          </a:p>
          <a:p>
            <a:pPr algn="just"/>
            <a:r>
              <a:rPr lang="lt-LT" altLang="lt-LT" sz="2400" smtClean="0"/>
              <a:t>Vietos plėtros projektinių pasiūlymų atitiktį bendriesiems ir specialiesiems naudos ir kokybės kriterijams vertina pasamdyti du vietos plėtros projektinių pasiūlymų vertintojai. </a:t>
            </a:r>
          </a:p>
          <a:p>
            <a:endParaRPr lang="lt-LT" altLang="lt-LT" smtClean="0"/>
          </a:p>
        </p:txBody>
      </p:sp>
      <p:sp>
        <p:nvSpPr>
          <p:cNvPr id="3" name="Title 2"/>
          <p:cNvSpPr>
            <a:spLocks noGrp="1"/>
          </p:cNvSpPr>
          <p:nvPr>
            <p:ph type="title"/>
          </p:nvPr>
        </p:nvSpPr>
        <p:spPr/>
        <p:txBody>
          <a:bodyPr/>
          <a:lstStyle/>
          <a:p>
            <a:pPr>
              <a:defRPr/>
            </a:pPr>
            <a:r>
              <a:rPr lang="lt-LT" sz="3600" dirty="0" smtClean="0"/>
              <a:t>Projektinių pasiūlymų vertinimas (I)</a:t>
            </a:r>
            <a:endParaRPr lang="lt-LT" sz="36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Content Placeholder 1"/>
          <p:cNvSpPr>
            <a:spLocks noGrp="1"/>
          </p:cNvSpPr>
          <p:nvPr>
            <p:ph idx="1"/>
          </p:nvPr>
        </p:nvSpPr>
        <p:spPr>
          <a:xfrm>
            <a:off x="0" y="1390650"/>
            <a:ext cx="9144000" cy="4525963"/>
          </a:xfrm>
        </p:spPr>
        <p:txBody>
          <a:bodyPr/>
          <a:lstStyle/>
          <a:p>
            <a:pPr algn="just"/>
            <a:r>
              <a:rPr lang="lt-LT" altLang="lt-LT" sz="2200" smtClean="0"/>
              <a:t>Administracinės atitikties vertinimą ne vėliau kaip per 10 darbo dienų, pasibaigus vietos plėtros projektinių pasiūlymų pateikimo terminui, atlieka miesto VVG paskirtas darbuotojas, kuris organizuoja ir koordinuoja vietos plėtros projektinių pasiūlymų vertintojų veiklą. </a:t>
            </a:r>
          </a:p>
          <a:p>
            <a:pPr algn="just"/>
            <a:r>
              <a:rPr lang="lt-LT" altLang="lt-LT" sz="2200" smtClean="0"/>
              <a:t>Atlikus vietos plėtros projektinio pasiūlymo administracinės atitikties vertinimą ir nustačius jo atitikimą administracinės atitikties vertinimo kriterijams, atliekamas vietos plėtros projektinio pasiūlymo naudos ir kokybės vertinimas ne vėliau kaip per 30 darbo dienų, pasibaigus vietos plėtros projektinių pasiūlymų pateikimo terminui. </a:t>
            </a:r>
          </a:p>
          <a:p>
            <a:endParaRPr lang="lt-LT" altLang="lt-LT" smtClean="0"/>
          </a:p>
        </p:txBody>
      </p:sp>
      <p:sp>
        <p:nvSpPr>
          <p:cNvPr id="3" name="Title 2"/>
          <p:cNvSpPr>
            <a:spLocks noGrp="1"/>
          </p:cNvSpPr>
          <p:nvPr>
            <p:ph type="title"/>
          </p:nvPr>
        </p:nvSpPr>
        <p:spPr/>
        <p:txBody>
          <a:bodyPr/>
          <a:lstStyle/>
          <a:p>
            <a:pPr>
              <a:defRPr/>
            </a:pPr>
            <a:r>
              <a:rPr lang="lt-LT" sz="3600" dirty="0" smtClean="0"/>
              <a:t>Projektinių pasiūlymų vertinimas (II)</a:t>
            </a:r>
            <a:endParaRPr lang="lt-LT" sz="3600" dirty="0"/>
          </a:p>
        </p:txBody>
      </p:sp>
    </p:spTree>
    <p:extLst>
      <p:ext uri="{BB962C8B-B14F-4D97-AF65-F5344CB8AC3E}">
        <p14:creationId xmlns:p14="http://schemas.microsoft.com/office/powerpoint/2010/main" xmlns="" val="33460212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Content Placeholder 1"/>
          <p:cNvSpPr>
            <a:spLocks noGrp="1"/>
          </p:cNvSpPr>
          <p:nvPr>
            <p:ph idx="1"/>
          </p:nvPr>
        </p:nvSpPr>
        <p:spPr>
          <a:xfrm>
            <a:off x="457200" y="1390650"/>
            <a:ext cx="8686800" cy="4525963"/>
          </a:xfrm>
        </p:spPr>
        <p:txBody>
          <a:bodyPr/>
          <a:lstStyle/>
          <a:p>
            <a:pPr algn="just"/>
            <a:r>
              <a:rPr lang="lt-LT" altLang="lt-LT" sz="2800" smtClean="0"/>
              <a:t>Vietos plėtros projektinis pasiūlymas nefinansuojamas, jeigu:</a:t>
            </a:r>
            <a:endParaRPr lang="lt-LT" altLang="lt-LT" sz="2400" smtClean="0"/>
          </a:p>
          <a:p>
            <a:pPr lvl="1" algn="just"/>
            <a:r>
              <a:rPr lang="lt-LT" altLang="lt-LT" sz="2400" smtClean="0"/>
              <a:t>vietos plėtros projektinio pasiūlymas neatitinka administracinės atitikties vertinimo kriterijų;</a:t>
            </a:r>
          </a:p>
          <a:p>
            <a:pPr lvl="1" algn="just"/>
            <a:r>
              <a:rPr lang="lt-LT" altLang="lt-LT" sz="2400" smtClean="0"/>
              <a:t>vietos plėtros projektinis pasiūlymas naudos ir kokybės vertinimo metu įvertintas mažiau kaip 50 balų.</a:t>
            </a:r>
            <a:endParaRPr lang="lt-LT" altLang="lt-LT" sz="2000" smtClean="0"/>
          </a:p>
          <a:p>
            <a:endParaRPr lang="lt-LT" altLang="lt-LT" smtClean="0"/>
          </a:p>
        </p:txBody>
      </p:sp>
      <p:sp>
        <p:nvSpPr>
          <p:cNvPr id="3" name="Title 2"/>
          <p:cNvSpPr>
            <a:spLocks noGrp="1"/>
          </p:cNvSpPr>
          <p:nvPr>
            <p:ph type="title"/>
          </p:nvPr>
        </p:nvSpPr>
        <p:spPr/>
        <p:txBody>
          <a:bodyPr>
            <a:normAutofit fontScale="90000"/>
          </a:bodyPr>
          <a:lstStyle/>
          <a:p>
            <a:pPr>
              <a:defRPr/>
            </a:pPr>
            <a:r>
              <a:rPr lang="lt-LT" sz="3600" dirty="0" smtClean="0"/>
              <a:t>Projektinių pasiūlymų vertinimas (III)</a:t>
            </a:r>
            <a:endParaRPr lang="lt-LT" sz="3600" dirty="0"/>
          </a:p>
        </p:txBody>
      </p:sp>
    </p:spTree>
    <p:extLst>
      <p:ext uri="{BB962C8B-B14F-4D97-AF65-F5344CB8AC3E}">
        <p14:creationId xmlns:p14="http://schemas.microsoft.com/office/powerpoint/2010/main" xmlns="" val="240428777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1"/>
          <p:cNvSpPr>
            <a:spLocks noGrp="1"/>
          </p:cNvSpPr>
          <p:nvPr>
            <p:ph idx="1"/>
          </p:nvPr>
        </p:nvSpPr>
        <p:spPr>
          <a:xfrm>
            <a:off x="457200" y="1390650"/>
            <a:ext cx="8686800" cy="4525963"/>
          </a:xfrm>
        </p:spPr>
        <p:txBody>
          <a:bodyPr/>
          <a:lstStyle/>
          <a:p>
            <a:pPr algn="just"/>
            <a:r>
              <a:rPr lang="lt-LT" altLang="lt-LT" sz="2800" smtClean="0"/>
              <a:t>Miesto VVG valdyba, atsižvelgdama į vertintojų vertinimo ataskaitoje pateiktą informaciją, sudaro:</a:t>
            </a:r>
          </a:p>
          <a:p>
            <a:pPr lvl="1" algn="just"/>
            <a:r>
              <a:rPr lang="lt-LT" altLang="lt-LT" sz="2800" smtClean="0"/>
              <a:t>siūlomų finansuoti vietos plėtros projektų sąrašą;</a:t>
            </a:r>
          </a:p>
          <a:p>
            <a:pPr lvl="1" algn="just"/>
            <a:r>
              <a:rPr lang="lt-LT" altLang="lt-LT" sz="2800" smtClean="0"/>
              <a:t>rezervinį vietos plėtros projektų sąrašą (jei taikoma);</a:t>
            </a:r>
          </a:p>
          <a:p>
            <a:pPr lvl="1" algn="just"/>
            <a:r>
              <a:rPr lang="lt-LT" altLang="lt-LT" sz="2800" smtClean="0"/>
              <a:t>siūlomų nefinansuoti vietos plėtros projektų sąrašą (jei aktualu).</a:t>
            </a:r>
          </a:p>
          <a:p>
            <a:endParaRPr lang="lt-LT" altLang="lt-LT" smtClean="0"/>
          </a:p>
        </p:txBody>
      </p:sp>
      <p:sp>
        <p:nvSpPr>
          <p:cNvPr id="3" name="Title 2"/>
          <p:cNvSpPr>
            <a:spLocks noGrp="1"/>
          </p:cNvSpPr>
          <p:nvPr>
            <p:ph type="title"/>
          </p:nvPr>
        </p:nvSpPr>
        <p:spPr/>
        <p:txBody>
          <a:bodyPr>
            <a:normAutofit fontScale="90000"/>
          </a:bodyPr>
          <a:lstStyle/>
          <a:p>
            <a:pPr>
              <a:defRPr/>
            </a:pPr>
            <a:r>
              <a:rPr lang="lt-LT" sz="3600" dirty="0" smtClean="0"/>
              <a:t>Projektinių pasiūlymų vertinimas (IV)</a:t>
            </a:r>
            <a:endParaRPr lang="lt-LT" sz="36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1"/>
          <p:cNvSpPr>
            <a:spLocks noGrp="1"/>
          </p:cNvSpPr>
          <p:nvPr>
            <p:ph idx="1"/>
          </p:nvPr>
        </p:nvSpPr>
        <p:spPr>
          <a:xfrm>
            <a:off x="457200" y="1390650"/>
            <a:ext cx="8686800" cy="4525963"/>
          </a:xfrm>
        </p:spPr>
        <p:txBody>
          <a:bodyPr/>
          <a:lstStyle/>
          <a:p>
            <a:pPr algn="just"/>
            <a:r>
              <a:rPr lang="lt-LT" altLang="lt-LT" sz="2800" smtClean="0"/>
              <a:t>Miesto VVG siūlomų finansuoti vietos plėtros projektų sąrašą kartu su vietos plėtros projektiniais pasiūlymais pateikia Vidaus reikalų ministerijai. </a:t>
            </a:r>
          </a:p>
          <a:p>
            <a:pPr algn="just"/>
            <a:r>
              <a:rPr lang="lt-LT" altLang="lt-LT" sz="2800" smtClean="0"/>
              <a:t>Vidaus reikalų ministerija įvertina pateiktus vietos plėtros projektinius pasiūlymus.</a:t>
            </a:r>
            <a:endParaRPr lang="lt-LT" altLang="lt-LT" smtClean="0"/>
          </a:p>
        </p:txBody>
      </p:sp>
      <p:sp>
        <p:nvSpPr>
          <p:cNvPr id="3" name="Title 2"/>
          <p:cNvSpPr>
            <a:spLocks noGrp="1"/>
          </p:cNvSpPr>
          <p:nvPr>
            <p:ph type="title"/>
          </p:nvPr>
        </p:nvSpPr>
        <p:spPr/>
        <p:txBody>
          <a:bodyPr/>
          <a:lstStyle/>
          <a:p>
            <a:pPr>
              <a:defRPr/>
            </a:pPr>
            <a:r>
              <a:rPr lang="lt-LT" sz="3600" dirty="0" smtClean="0"/>
              <a:t>Projektinių pasiūlymų vertinimas (V)</a:t>
            </a:r>
            <a:endParaRPr lang="lt-LT" sz="36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339612" y="332656"/>
            <a:ext cx="8229600" cy="503237"/>
          </a:xfrm>
        </p:spPr>
        <p:txBody>
          <a:bodyPr>
            <a:normAutofit fontScale="90000"/>
          </a:bodyPr>
          <a:lstStyle/>
          <a:p>
            <a:pPr>
              <a:defRPr/>
            </a:pPr>
            <a:r>
              <a:rPr lang="lt-LT" altLang="lt-LT" dirty="0" smtClean="0"/>
              <a:t>PROCESAS</a:t>
            </a:r>
          </a:p>
        </p:txBody>
      </p:sp>
      <p:sp>
        <p:nvSpPr>
          <p:cNvPr id="31747" name="Content Placeholder 2"/>
          <p:cNvSpPr>
            <a:spLocks noGrp="1"/>
          </p:cNvSpPr>
          <p:nvPr>
            <p:ph idx="1"/>
          </p:nvPr>
        </p:nvSpPr>
        <p:spPr>
          <a:xfrm>
            <a:off x="179388" y="1557338"/>
            <a:ext cx="8785225" cy="5111750"/>
          </a:xfrm>
        </p:spPr>
        <p:txBody>
          <a:bodyPr/>
          <a:lstStyle/>
          <a:p>
            <a:pPr>
              <a:defRPr/>
            </a:pPr>
            <a:endParaRPr lang="lt-LT" sz="1800" u="sng" dirty="0"/>
          </a:p>
          <a:p>
            <a:pPr marL="0" indent="0">
              <a:buFont typeface="Arial" panose="020B0604020202020204" pitchFamily="34" charset="0"/>
              <a:buNone/>
              <a:defRPr/>
            </a:pPr>
            <a:r>
              <a:rPr lang="lt-LT" dirty="0"/>
              <a:t>	</a:t>
            </a:r>
            <a:endParaRPr lang="lt-LT" sz="1600" b="1" u="sng" dirty="0"/>
          </a:p>
        </p:txBody>
      </p:sp>
      <p:pic>
        <p:nvPicPr>
          <p:cNvPr id="76804" name="Paveikslėlis 6"/>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388" y="584200"/>
            <a:ext cx="8785225" cy="4967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Content Placeholder 1"/>
          <p:cNvSpPr>
            <a:spLocks noGrp="1"/>
          </p:cNvSpPr>
          <p:nvPr>
            <p:ph idx="1"/>
          </p:nvPr>
        </p:nvSpPr>
        <p:spPr/>
        <p:txBody>
          <a:bodyPr/>
          <a:lstStyle/>
          <a:p>
            <a:pPr algn="just"/>
            <a:r>
              <a:rPr lang="lt-LT" altLang="lt-LT" smtClean="0"/>
              <a:t>Bendrieji vietos plėtros projektinių pasiūlymų </a:t>
            </a:r>
            <a:r>
              <a:rPr lang="lt-LT" altLang="lt-LT" b="1" smtClean="0"/>
              <a:t>administracinės atitikties kriterijai</a:t>
            </a:r>
            <a:r>
              <a:rPr lang="lt-LT" altLang="lt-LT" smtClean="0"/>
              <a:t>.</a:t>
            </a:r>
          </a:p>
          <a:p>
            <a:pPr algn="just"/>
            <a:endParaRPr lang="lt-LT" altLang="lt-LT" smtClean="0"/>
          </a:p>
          <a:p>
            <a:pPr algn="just"/>
            <a:r>
              <a:rPr lang="lt-LT" altLang="lt-LT" smtClean="0"/>
              <a:t>Bendrieji vietos plėtros projektinių pasiūlymų </a:t>
            </a:r>
            <a:r>
              <a:rPr lang="lt-LT" altLang="lt-LT" b="1" smtClean="0"/>
              <a:t>naudos ir kokybės kriterijai</a:t>
            </a:r>
            <a:r>
              <a:rPr lang="lt-LT" altLang="lt-LT" smtClean="0"/>
              <a:t>.</a:t>
            </a:r>
          </a:p>
          <a:p>
            <a:pPr algn="just"/>
            <a:r>
              <a:rPr lang="lt-LT" altLang="lt-LT" smtClean="0"/>
              <a:t>Specialieji vietos plėtros projektinių pasiūlymų </a:t>
            </a:r>
            <a:r>
              <a:rPr lang="lt-LT" altLang="lt-LT" b="1" smtClean="0"/>
              <a:t>naudos ir kokybės kriterijai</a:t>
            </a:r>
            <a:r>
              <a:rPr lang="lt-LT" altLang="lt-LT" smtClean="0"/>
              <a:t>.</a:t>
            </a:r>
          </a:p>
          <a:p>
            <a:endParaRPr lang="lt-LT" altLang="lt-LT" smtClean="0"/>
          </a:p>
          <a:p>
            <a:endParaRPr lang="lt-LT" altLang="lt-LT" smtClean="0"/>
          </a:p>
        </p:txBody>
      </p:sp>
      <p:sp>
        <p:nvSpPr>
          <p:cNvPr id="3" name="Title 2"/>
          <p:cNvSpPr>
            <a:spLocks noGrp="1"/>
          </p:cNvSpPr>
          <p:nvPr>
            <p:ph type="title"/>
          </p:nvPr>
        </p:nvSpPr>
        <p:spPr/>
        <p:txBody>
          <a:bodyPr>
            <a:normAutofit fontScale="90000"/>
          </a:bodyPr>
          <a:lstStyle/>
          <a:p>
            <a:pPr>
              <a:defRPr/>
            </a:pPr>
            <a:r>
              <a:rPr lang="lt-LT" sz="4400" dirty="0"/>
              <a:t>Projektinių pasiūlymų (PP) atranka</a:t>
            </a:r>
            <a:endParaRPr lang="lt-LT"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Content Placeholder 1"/>
          <p:cNvSpPr>
            <a:spLocks noGrp="1"/>
          </p:cNvSpPr>
          <p:nvPr>
            <p:ph idx="1"/>
          </p:nvPr>
        </p:nvSpPr>
        <p:spPr>
          <a:xfrm>
            <a:off x="457200" y="1481138"/>
            <a:ext cx="8435975" cy="4525962"/>
          </a:xfrm>
        </p:spPr>
        <p:txBody>
          <a:bodyPr/>
          <a:lstStyle/>
          <a:p>
            <a:pPr marL="365125" lvl="1" indent="-255588" algn="just">
              <a:spcBef>
                <a:spcPts val="400"/>
              </a:spcBef>
              <a:buSzPct val="68000"/>
              <a:buFont typeface="Wingdings 3" pitchFamily="18" charset="2"/>
              <a:buChar char=""/>
            </a:pPr>
            <a:r>
              <a:rPr lang="lt-LT" altLang="lt-LT" sz="2400" smtClean="0"/>
              <a:t>vietos plėtros projektinis pasiūlymas pateiktas kvietime atrankai nustatytu terminu ir būdu;</a:t>
            </a:r>
          </a:p>
          <a:p>
            <a:pPr marL="365125" lvl="1" indent="-255588" algn="just">
              <a:spcBef>
                <a:spcPts val="400"/>
              </a:spcBef>
              <a:buSzPct val="68000"/>
              <a:buFont typeface="Wingdings 3" pitchFamily="18" charset="2"/>
              <a:buChar char=""/>
            </a:pPr>
            <a:r>
              <a:rPr lang="lt-LT" altLang="lt-LT" sz="2400" smtClean="0"/>
              <a:t>vietos plėtros projektinis pasiūlymas pateiktas pagal aprašo 2 priede pateiktą formą;</a:t>
            </a:r>
          </a:p>
          <a:p>
            <a:pPr algn="just"/>
            <a:r>
              <a:rPr lang="lt-LT" altLang="lt-LT" sz="2400" smtClean="0"/>
              <a:t>vietos plėtros projektinis pasiūlymas atitinka kvietime atrankai nustatytus reikalavimus;</a:t>
            </a:r>
          </a:p>
          <a:p>
            <a:pPr algn="just"/>
            <a:r>
              <a:rPr lang="lt-LT" altLang="lt-LT" sz="2400" smtClean="0"/>
              <a:t>vietos plėtros projektinis pasiūlymas prisideda prie Priemonės uždavinio „</a:t>
            </a:r>
            <a:r>
              <a:rPr lang="lt-LT" altLang="lt-LT" sz="2400" i="1" smtClean="0"/>
              <a:t>Pagerinti vietines įsidarbinimo galimybes ir didinti bendruomenių socialinę integraciją, išnaudojant vietos bendruomenių, verslo ir vietos valdžios ryšius</a:t>
            </a:r>
            <a:r>
              <a:rPr lang="lt-LT" altLang="lt-LT" sz="2400" smtClean="0"/>
              <a:t>“ įgyvendinimo ir rezultato bei produkto rodiklių pasiekimo;</a:t>
            </a:r>
          </a:p>
          <a:p>
            <a:endParaRPr lang="lt-LT" altLang="lt-LT" sz="2400" smtClean="0"/>
          </a:p>
          <a:p>
            <a:endParaRPr lang="lt-LT" altLang="lt-LT" smtClean="0"/>
          </a:p>
        </p:txBody>
      </p:sp>
      <p:sp>
        <p:nvSpPr>
          <p:cNvPr id="3" name="Title 2"/>
          <p:cNvSpPr>
            <a:spLocks noGrp="1"/>
          </p:cNvSpPr>
          <p:nvPr>
            <p:ph type="title"/>
          </p:nvPr>
        </p:nvSpPr>
        <p:spPr/>
        <p:txBody>
          <a:bodyPr>
            <a:normAutofit fontScale="90000"/>
          </a:bodyPr>
          <a:lstStyle/>
          <a:p>
            <a:pPr>
              <a:defRPr/>
            </a:pPr>
            <a:r>
              <a:rPr lang="lt-LT" sz="3100" dirty="0" smtClean="0"/>
              <a:t>Bendrieji vietos plėtros projektinių pasiūlymų administracinės atitikties kriterijai (</a:t>
            </a:r>
            <a:r>
              <a:rPr lang="en-US" sz="3100" dirty="0" smtClean="0"/>
              <a:t>I</a:t>
            </a:r>
            <a:r>
              <a:rPr lang="lt-LT" sz="3100" dirty="0" smtClean="0"/>
              <a:t>)</a:t>
            </a:r>
            <a:endParaRPr lang="lt-LT"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Content Placeholder 1"/>
          <p:cNvSpPr>
            <a:spLocks noGrp="1"/>
          </p:cNvSpPr>
          <p:nvPr>
            <p:ph idx="1"/>
          </p:nvPr>
        </p:nvSpPr>
        <p:spPr/>
        <p:txBody>
          <a:bodyPr/>
          <a:lstStyle/>
          <a:p>
            <a:pPr marL="365125" lvl="1" indent="-255588" algn="just">
              <a:spcBef>
                <a:spcPts val="400"/>
              </a:spcBef>
              <a:buSzPct val="68000"/>
              <a:buFont typeface="Wingdings 3" panose="05040102010807070707" pitchFamily="18" charset="2"/>
              <a:buChar char=""/>
            </a:pPr>
            <a:r>
              <a:rPr lang="lt-LT" altLang="lt-LT" sz="2400" smtClean="0"/>
              <a:t>vietos plėtros projektinis pasiūlymas prisideda prie Panevėžio miesto vietos veiklos grupės plėtros strategijos tikslo, uždavinio (-ių) ir veiksmo (-ų) įgyvendinimo, numatytų tikslo rezultato ir veiksmo produktų rodiklių pasiekimo;</a:t>
            </a:r>
          </a:p>
          <a:p>
            <a:pPr marL="365125" lvl="1" indent="-255588" algn="just">
              <a:spcBef>
                <a:spcPts val="400"/>
              </a:spcBef>
              <a:buSzPct val="68000"/>
              <a:buFont typeface="Wingdings 3" panose="05040102010807070707" pitchFamily="18" charset="2"/>
              <a:buChar char=""/>
            </a:pPr>
            <a:r>
              <a:rPr lang="lt-LT" altLang="lt-LT" sz="2400" smtClean="0"/>
              <a:t>vietos plėtros projektiniame pasiūlyme numatytas ne mažesnis nei kvietime atrankai nustatytas prisidėjimas, </a:t>
            </a:r>
            <a:r>
              <a:rPr lang="lt-LT" altLang="lt-LT" sz="2400" b="1" i="1" smtClean="0"/>
              <a:t>kuris gali būti nepiniginis</a:t>
            </a:r>
            <a:r>
              <a:rPr lang="en-US" altLang="lt-LT" sz="2400" smtClean="0"/>
              <a:t>;</a:t>
            </a:r>
            <a:endParaRPr lang="lt-LT" altLang="lt-LT" sz="2400" smtClean="0"/>
          </a:p>
          <a:p>
            <a:pPr marL="365125" lvl="1" indent="-255588" algn="just">
              <a:spcBef>
                <a:spcPts val="400"/>
              </a:spcBef>
              <a:buSzPct val="68000"/>
              <a:buFont typeface="Wingdings 3" panose="05040102010807070707" pitchFamily="18" charset="2"/>
              <a:buChar char=""/>
            </a:pPr>
            <a:r>
              <a:rPr lang="lt-LT" altLang="lt-LT" sz="2400" smtClean="0"/>
              <a:t>pagrįsta, kad rezultatai bus prieinami gyvenamosios vietovės bendruomenei;</a:t>
            </a:r>
          </a:p>
          <a:p>
            <a:endParaRPr lang="lt-LT" altLang="lt-LT" smtClean="0"/>
          </a:p>
        </p:txBody>
      </p:sp>
      <p:sp>
        <p:nvSpPr>
          <p:cNvPr id="3" name="Title 2"/>
          <p:cNvSpPr>
            <a:spLocks noGrp="1"/>
          </p:cNvSpPr>
          <p:nvPr>
            <p:ph type="title"/>
          </p:nvPr>
        </p:nvSpPr>
        <p:spPr/>
        <p:txBody>
          <a:bodyPr>
            <a:noAutofit/>
          </a:bodyPr>
          <a:lstStyle/>
          <a:p>
            <a:pPr>
              <a:defRPr/>
            </a:pPr>
            <a:r>
              <a:rPr lang="lt-LT" sz="2800" dirty="0" smtClean="0"/>
              <a:t>Bendrieji vietos plėtros projektinių pasiūlymų administracinės atitikties kriterijai (II)</a:t>
            </a:r>
            <a:endParaRPr lang="lt-LT" sz="2800" dirty="0"/>
          </a:p>
        </p:txBody>
      </p:sp>
    </p:spTree>
    <p:extLst>
      <p:ext uri="{BB962C8B-B14F-4D97-AF65-F5344CB8AC3E}">
        <p14:creationId xmlns:p14="http://schemas.microsoft.com/office/powerpoint/2010/main" xmlns="" val="18275561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Content Placeholder 1"/>
          <p:cNvSpPr>
            <a:spLocks noGrp="1"/>
          </p:cNvSpPr>
          <p:nvPr>
            <p:ph idx="1"/>
          </p:nvPr>
        </p:nvSpPr>
        <p:spPr/>
        <p:txBody>
          <a:bodyPr/>
          <a:lstStyle/>
          <a:p>
            <a:pPr algn="just"/>
            <a:r>
              <a:rPr lang="lt-LT" altLang="lt-LT" sz="2800" smtClean="0"/>
              <a:t>kartu su vietos plėtros projektiniu pasiūlymu pateikti kvietime atrankai nustatyti dokumentai:</a:t>
            </a:r>
          </a:p>
          <a:p>
            <a:pPr lvl="1" algn="just"/>
            <a:r>
              <a:rPr lang="lt-LT" altLang="lt-LT" sz="2400" smtClean="0"/>
              <a:t>vietos plėtros projektinio pasiūlymo pareiškėjo ir partnerio (-ių), kai teikiama kartu su partneriu (-iais), Valstybės įmonės Registro centro išduotas Juridinių asmenų registro išrašas;</a:t>
            </a:r>
          </a:p>
          <a:p>
            <a:pPr lvl="1" algn="just"/>
            <a:r>
              <a:rPr lang="lt-LT" altLang="lt-LT" sz="2400" smtClean="0"/>
              <a:t>vietos plėtros projektinio pasiūlymo pareiškėjo ir partnerio (-ių), kai teikiama kartu su partneriu (-iais), steigimo dokumentai, t. y. įstatai;</a:t>
            </a:r>
          </a:p>
          <a:p>
            <a:endParaRPr lang="lt-LT" altLang="lt-LT" smtClean="0"/>
          </a:p>
        </p:txBody>
      </p:sp>
      <p:sp>
        <p:nvSpPr>
          <p:cNvPr id="3" name="Title 2"/>
          <p:cNvSpPr>
            <a:spLocks noGrp="1"/>
          </p:cNvSpPr>
          <p:nvPr>
            <p:ph type="title"/>
          </p:nvPr>
        </p:nvSpPr>
        <p:spPr/>
        <p:txBody>
          <a:bodyPr>
            <a:noAutofit/>
          </a:bodyPr>
          <a:lstStyle/>
          <a:p>
            <a:pPr>
              <a:defRPr/>
            </a:pPr>
            <a:r>
              <a:rPr lang="lt-LT" sz="2800" dirty="0" smtClean="0"/>
              <a:t>Bendrieji vietos plėtros projektinių pasiūlymų administracinės atitikties kriterijai (</a:t>
            </a:r>
            <a:r>
              <a:rPr lang="en-US" sz="2800" dirty="0" smtClean="0"/>
              <a:t>III</a:t>
            </a:r>
            <a:r>
              <a:rPr lang="lt-LT" sz="2800" dirty="0" smtClean="0"/>
              <a:t>)</a:t>
            </a:r>
            <a:endParaRPr lang="lt-LT" sz="28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Content Placeholder 1"/>
          <p:cNvSpPr>
            <a:spLocks noGrp="1"/>
          </p:cNvSpPr>
          <p:nvPr>
            <p:ph idx="1"/>
          </p:nvPr>
        </p:nvSpPr>
        <p:spPr/>
        <p:txBody>
          <a:bodyPr/>
          <a:lstStyle/>
          <a:p>
            <a:pPr algn="just"/>
            <a:r>
              <a:rPr lang="lt-LT" altLang="lt-LT" sz="2400" dirty="0" smtClean="0"/>
              <a:t>prekių, darbų ar paslaugų teikėjų komerciniai pasiūlymai arba kiti dokumentai, pagrindžiantys numatytų išlaidų vertę </a:t>
            </a:r>
            <a:r>
              <a:rPr lang="lt-LT" altLang="lt-LT" sz="2300" dirty="0" smtClean="0"/>
              <a:t>(</a:t>
            </a:r>
            <a:r>
              <a:rPr lang="lt-LT" altLang="lt-LT" sz="2300" i="1" dirty="0" smtClean="0"/>
              <a:t>Komercinis pasiūlymas parenkamas pareiškėjo nuožiūra, siekiant nustatyti galimų išlaidų vertę. Pareiškėjas miesto VVG prie vietos plėtros projektinio pasiūlymo turi pateikti vieną pasirinktą komercinį pasiūlymą);</a:t>
            </a:r>
          </a:p>
          <a:p>
            <a:pPr algn="just"/>
            <a:r>
              <a:rPr lang="lt-LT" sz="2400" dirty="0"/>
              <a:t>Pareiškėjo sudarytos jungtinės veiklos sutarties projektą (jei projektą numatyta įgyvendinti kartu su partneriu (-</a:t>
            </a:r>
            <a:r>
              <a:rPr lang="lt-LT" sz="2400" dirty="0" err="1"/>
              <a:t>iais</a:t>
            </a:r>
            <a:r>
              <a:rPr lang="lt-LT" sz="2400" dirty="0"/>
              <a:t>), kurioje detalizuotas funkcijų ir išlaidų pasiskirstymas</a:t>
            </a:r>
            <a:r>
              <a:rPr lang="lt-LT" sz="2400" dirty="0" smtClean="0"/>
              <a:t>).</a:t>
            </a:r>
            <a:endParaRPr lang="lt-LT" altLang="lt-LT" sz="2400" dirty="0" smtClean="0"/>
          </a:p>
          <a:p>
            <a:endParaRPr lang="lt-LT" altLang="lt-LT" dirty="0" smtClean="0"/>
          </a:p>
        </p:txBody>
      </p:sp>
      <p:sp>
        <p:nvSpPr>
          <p:cNvPr id="3" name="Title 2"/>
          <p:cNvSpPr>
            <a:spLocks noGrp="1"/>
          </p:cNvSpPr>
          <p:nvPr>
            <p:ph type="title"/>
          </p:nvPr>
        </p:nvSpPr>
        <p:spPr/>
        <p:txBody>
          <a:bodyPr>
            <a:noAutofit/>
          </a:bodyPr>
          <a:lstStyle/>
          <a:p>
            <a:pPr algn="just">
              <a:defRPr/>
            </a:pPr>
            <a:r>
              <a:rPr lang="lt-LT" sz="2800" dirty="0" smtClean="0"/>
              <a:t>Bendrieji vietos plėtros projektinių pasiūlymų administracinės atitikties kriterijai (</a:t>
            </a:r>
            <a:r>
              <a:rPr lang="en-US" sz="2800" dirty="0" smtClean="0"/>
              <a:t>IV</a:t>
            </a:r>
            <a:r>
              <a:rPr lang="lt-LT" sz="2800" dirty="0" smtClean="0"/>
              <a:t>)</a:t>
            </a:r>
            <a:endParaRPr lang="lt-LT" sz="2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Content Placeholder 1"/>
          <p:cNvSpPr>
            <a:spLocks noGrp="1"/>
          </p:cNvSpPr>
          <p:nvPr>
            <p:ph idx="1"/>
          </p:nvPr>
        </p:nvSpPr>
        <p:spPr>
          <a:xfrm>
            <a:off x="-108520" y="1143000"/>
            <a:ext cx="9252520" cy="4525962"/>
          </a:xfrm>
        </p:spPr>
        <p:txBody>
          <a:bodyPr/>
          <a:lstStyle/>
          <a:p>
            <a:pPr algn="just"/>
            <a:r>
              <a:rPr lang="lt-LT" sz="2100" dirty="0"/>
              <a:t>Pareiškėjo ar  partnerių darbuotojų, nurodytų atsakingais už projekto veiklos vykdymą, sąrašą ir gyvenimo aprašymus. Jei asmuo, nurodytas atsakingu už projekto veiklos vykdymą, nėra pareiškėjo ar partnerio darbuotojas, papildomai pridedama šio asmens su pareiškėju ar partneriu sudaryto ketinimų protokolo, kuriame numatyta, kad jei vietos plėtros projektinis pasiūlymas bus atrinktas finansuoti ir vietos plėtros projektas bus įgyvendinamas, asmuo bus įdarbintas/dirbs </a:t>
            </a:r>
            <a:r>
              <a:rPr lang="lt-LT" sz="2100" dirty="0" err="1"/>
              <a:t>savanorystės</a:t>
            </a:r>
            <a:r>
              <a:rPr lang="lt-LT" sz="2100" dirty="0"/>
              <a:t> pagrindais projekte, kopija. </a:t>
            </a:r>
            <a:endParaRPr lang="lt-LT" sz="2100" dirty="0" smtClean="0"/>
          </a:p>
          <a:p>
            <a:pPr algn="just"/>
            <a:r>
              <a:rPr lang="lt-LT" sz="2100" dirty="0"/>
              <a:t>Užpildytą nevyriausybinės organizacijos deklaraciją (jei pareiškėjas ar partneris yra nevyriausybinė organizacija). Deklaracijos forma pateikiama PFSA 3 priede.</a:t>
            </a:r>
            <a:endParaRPr lang="lt-LT" sz="2100" dirty="0" smtClean="0"/>
          </a:p>
          <a:p>
            <a:pPr algn="just"/>
            <a:r>
              <a:rPr lang="lt-LT" altLang="lt-LT" sz="2100" dirty="0"/>
              <a:t>kiti dokumentai (pareiškėjas gali pateikti kitus dokumentus, galinčius turėti įtakos vietos plėtros projektinio pasiūlymo vertinimui).</a:t>
            </a:r>
          </a:p>
          <a:p>
            <a:endParaRPr lang="lt-LT" altLang="lt-LT" sz="2100" dirty="0" smtClean="0"/>
          </a:p>
        </p:txBody>
      </p:sp>
      <p:sp>
        <p:nvSpPr>
          <p:cNvPr id="3" name="Title 2"/>
          <p:cNvSpPr>
            <a:spLocks noGrp="1"/>
          </p:cNvSpPr>
          <p:nvPr>
            <p:ph type="title"/>
          </p:nvPr>
        </p:nvSpPr>
        <p:spPr>
          <a:xfrm>
            <a:off x="539552" y="0"/>
            <a:ext cx="8229600" cy="1143000"/>
          </a:xfrm>
        </p:spPr>
        <p:txBody>
          <a:bodyPr>
            <a:noAutofit/>
          </a:bodyPr>
          <a:lstStyle/>
          <a:p>
            <a:pPr>
              <a:defRPr/>
            </a:pPr>
            <a:r>
              <a:rPr lang="lt-LT" sz="2800" dirty="0" smtClean="0"/>
              <a:t>Bendrieji vietos plėtros projektinių pasiūlymų administracinės atitikties kriterijai (</a:t>
            </a:r>
            <a:r>
              <a:rPr lang="en-US" sz="2800" dirty="0" smtClean="0"/>
              <a:t>V</a:t>
            </a:r>
            <a:r>
              <a:rPr lang="lt-LT" sz="2800" dirty="0" smtClean="0"/>
              <a:t>)</a:t>
            </a:r>
            <a:endParaRPr lang="lt-LT" sz="2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4068"/>
            <a:ext cx="9138280" cy="1143000"/>
          </a:xfrm>
        </p:spPr>
        <p:txBody>
          <a:bodyPr/>
          <a:lstStyle/>
          <a:p>
            <a:pPr>
              <a:defRPr/>
            </a:pPr>
            <a:r>
              <a:rPr lang="lt-LT" sz="3000" dirty="0" smtClean="0"/>
              <a:t>Bendrieji vietos plėtros projektinių pasiūlymų </a:t>
            </a:r>
            <a:r>
              <a:rPr lang="lt-LT" sz="3000" dirty="0"/>
              <a:t>naudos ir kokybės </a:t>
            </a:r>
            <a:r>
              <a:rPr lang="lt-LT" sz="3000" dirty="0" smtClean="0"/>
              <a:t>kriterijai (I)</a:t>
            </a:r>
            <a:endParaRPr lang="lt-LT" sz="3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4231389564"/>
              </p:ext>
            </p:extLst>
          </p:nvPr>
        </p:nvGraphicFramePr>
        <p:xfrm>
          <a:off x="-6350" y="998538"/>
          <a:ext cx="9144000" cy="5647318"/>
        </p:xfrm>
        <a:graphic>
          <a:graphicData uri="http://schemas.openxmlformats.org/drawingml/2006/table">
            <a:tbl>
              <a:tblPr/>
              <a:tblGrid>
                <a:gridCol w="468313"/>
                <a:gridCol w="5472112"/>
                <a:gridCol w="1230213"/>
                <a:gridCol w="1973362"/>
              </a:tblGrid>
              <a:tr h="1186439">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Eil. Nr.</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Bendrojo atrankos kriterijaus pavadinimas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Didžiausias balas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Balas pagal atskiras kriterijaus reikšmes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72015">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kern="1200" cap="none" normalizeH="0" baseline="0" dirty="0" smtClean="0">
                          <a:ln>
                            <a:noFill/>
                          </a:ln>
                          <a:solidFill>
                            <a:schemeClr val="bg1"/>
                          </a:solidFill>
                          <a:effectLst/>
                          <a:latin typeface="Lucida Sans Unicode" panose="020B0602030504020204" pitchFamily="34" charset="0"/>
                          <a:ea typeface="+mn-ea"/>
                          <a:cs typeface="Arial" panose="020B0604020202020204" pitchFamily="34" charset="0"/>
                        </a:rPr>
                        <a:t>1.</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Pagrįsta vietos plėtros projektiniu pasiūlymu sprendžiama problema, nurodytos ir aiškiai įvardintos priežastys, lėmusios projekto įgyvendinimą.</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500" b="0"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4</a:t>
                      </a:r>
                      <a:endParaRPr kumimoji="0" lang="lt-LT" altLang="lt-LT" sz="15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nepagrįsta – 0 balų;</a:t>
                      </a:r>
                    </a:p>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iš dalies pagrįsta – 2 balai;</a:t>
                      </a:r>
                    </a:p>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pagrįsta - 4 balai. </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1426624">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Pasirinktas tikslas (-ai), uždavinys (-ai) ir veikla (-</a:t>
                      </a:r>
                      <a:r>
                        <a:rPr kumimoji="0" lang="lt-LT" sz="1500" b="0" i="0" u="none" strike="noStrike" kern="1200" cap="none" normalizeH="0" baseline="0" dirty="0" err="1" smtClean="0">
                          <a:ln>
                            <a:noFill/>
                          </a:ln>
                          <a:solidFill>
                            <a:srgbClr val="000000"/>
                          </a:solidFill>
                          <a:effectLst/>
                          <a:latin typeface="Lucida Sans Unicode" panose="020B0602030504020204" pitchFamily="34" charset="0"/>
                          <a:ea typeface="+mn-ea"/>
                          <a:cs typeface="Arial" panose="020B0604020202020204" pitchFamily="34" charset="0"/>
                        </a:rPr>
                        <a:t>os</a:t>
                      </a: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 užtikrina Strategijos  veiksmo (-ų) įgyvendinimą.</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500" b="0"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4</a:t>
                      </a:r>
                      <a:endParaRPr kumimoji="0" lang="lt-LT" altLang="lt-LT" sz="15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defRPr/>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neužtikrina - 0 balų;</a:t>
                      </a:r>
                    </a:p>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iš dalies užtikrina -2 balai;</a:t>
                      </a:r>
                    </a:p>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užtikrina – 4 balai.</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1862240">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3.</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Kiekvienam veiksmui nurodyti fiziniai rodikliai ir jų siektinos reikšmės yra realios ir pasiekiamos.</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500" b="0"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4</a:t>
                      </a:r>
                      <a:endParaRPr kumimoji="0" lang="lt-LT" altLang="lt-LT" sz="15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defRPr/>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nerealios reikšmės- 0 balų;</a:t>
                      </a:r>
                    </a:p>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iš dalies realūs ir pasiekiami- 2 balai;</a:t>
                      </a:r>
                    </a:p>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realūs ir pasiekiami- 4 balai</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Tree>
    <p:extLst>
      <p:ext uri="{BB962C8B-B14F-4D97-AF65-F5344CB8AC3E}">
        <p14:creationId xmlns:p14="http://schemas.microsoft.com/office/powerpoint/2010/main" xmlns="" val="355743502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4068"/>
            <a:ext cx="9138280" cy="1143000"/>
          </a:xfrm>
        </p:spPr>
        <p:txBody>
          <a:bodyPr>
            <a:normAutofit/>
          </a:bodyPr>
          <a:lstStyle/>
          <a:p>
            <a:pPr>
              <a:defRPr/>
            </a:pPr>
            <a:r>
              <a:rPr lang="lt-LT" sz="2800" dirty="0" smtClean="0"/>
              <a:t>Bendrieji vietos plėtros projektinių pasiūlymų </a:t>
            </a:r>
            <a:r>
              <a:rPr lang="lt-LT" sz="2800" dirty="0"/>
              <a:t>naudos ir kokybės </a:t>
            </a:r>
            <a:r>
              <a:rPr lang="lt-LT" sz="2800" dirty="0" smtClean="0"/>
              <a:t>kriterijai (II)</a:t>
            </a:r>
            <a:endParaRPr lang="lt-LT" sz="2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2280467434"/>
              </p:ext>
            </p:extLst>
          </p:nvPr>
        </p:nvGraphicFramePr>
        <p:xfrm>
          <a:off x="-6350" y="998538"/>
          <a:ext cx="9144000" cy="5859463"/>
        </p:xfrm>
        <a:graphic>
          <a:graphicData uri="http://schemas.openxmlformats.org/drawingml/2006/table">
            <a:tbl>
              <a:tblPr/>
              <a:tblGrid>
                <a:gridCol w="545272"/>
                <a:gridCol w="5395153"/>
                <a:gridCol w="1301591"/>
                <a:gridCol w="1901984"/>
              </a:tblGrid>
              <a:tr h="1185454">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Eil. Nr.</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Bendrojo atrankos kriterijaus pavadinimas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Didžiausias balas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Balas pagal atskiras kriterijaus reikšmes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461706">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kern="1200" cap="none" normalizeH="0" baseline="0" dirty="0" smtClean="0">
                          <a:ln>
                            <a:noFill/>
                          </a:ln>
                          <a:solidFill>
                            <a:schemeClr val="bg1"/>
                          </a:solidFill>
                          <a:effectLst/>
                          <a:latin typeface="Lucida Sans Unicode" panose="020B0602030504020204" pitchFamily="34" charset="0"/>
                          <a:ea typeface="+mn-ea"/>
                          <a:cs typeface="Arial" panose="020B0604020202020204" pitchFamily="34" charset="0"/>
                        </a:rPr>
                        <a:t>4.</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Pateiktas išsamus veiklų aprašymas, nurodyta kokiais etapais bus vykdomas projektas, numatyta kiek kiekvienoje veikloje dalyvaus dalyvių, kokią naudą gaus veiklose dalyvaujantys dalyviai, pagrįsta kaip bus užtikrintas vietos plėtros projekto tęstinumas.</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500" b="0"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20</a:t>
                      </a:r>
                      <a:endParaRPr kumimoji="0" lang="lt-LT" altLang="lt-LT" sz="15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neišsamus aprašymas – 0 balų;</a:t>
                      </a:r>
                    </a:p>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iš dalies išsamus aprašymas- 10 balų;</a:t>
                      </a:r>
                    </a:p>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išsamus veiklų aprašymas - 20 balų.</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434119">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5.</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3">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Į projektinio pasiūlymo veiklas planuojamas įtraukti dalyvių skaičius:</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hMerge="1">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endParaRPr kumimoji="0" lang="lt-LT" altLang="lt-LT" sz="16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hMerge="1">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endPar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592728">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5.1.</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suplanuotas įtraukti dalyvių skaičius ne mažiau kaip 11 ir ne daugiau kai 20;</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rowSpan="3">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12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skiriama 4 balai</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592728">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5.2.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suplanuotas įtraukti dalyvių skaičius ne mažiau kaip 21 ir ne daugiau kaip 50;</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vMerge="1">
                  <a:txBody>
                    <a:bodyPr/>
                    <a:lstStyle/>
                    <a:p>
                      <a:pPr marL="457200" marR="0" lvl="0" indent="0" algn="ctr" defTabSz="914400" rtl="0" eaLnBrk="1" fontAlgn="ctr" latinLnBrk="0" hangingPunct="1">
                        <a:lnSpc>
                          <a:spcPct val="115000"/>
                        </a:lnSpc>
                        <a:spcBef>
                          <a:spcPct val="0"/>
                        </a:spcBef>
                        <a:spcAft>
                          <a:spcPct val="0"/>
                        </a:spcAft>
                        <a:buClrTx/>
                        <a:buSzTx/>
                        <a:buFontTx/>
                        <a:buNone/>
                        <a:tabLst/>
                      </a:pPr>
                      <a:endParaRPr kumimoji="0" lang="lt-LT" altLang="lt-LT" sz="16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skiriama 8 balai</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592728">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5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5.3.</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suplanuotas įtraukti dalyvių skaičius ne mažiau kaip 51.</a:t>
                      </a:r>
                      <a:endParaRPr kumimoji="0" lang="lt-LT" altLang="lt-LT" sz="15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vMerge="1">
                  <a:txBody>
                    <a:bodyPr/>
                    <a:lstStyle/>
                    <a:p>
                      <a:pPr marL="457200" marR="0" lvl="0" indent="0" algn="ctr" defTabSz="914400" rtl="0" eaLnBrk="1" fontAlgn="ctr" latinLnBrk="0" hangingPunct="1">
                        <a:lnSpc>
                          <a:spcPct val="115000"/>
                        </a:lnSpc>
                        <a:spcBef>
                          <a:spcPct val="0"/>
                        </a:spcBef>
                        <a:spcAft>
                          <a:spcPct val="0"/>
                        </a:spcAft>
                        <a:buClrTx/>
                        <a:buSzTx/>
                        <a:buFontTx/>
                        <a:buNone/>
                        <a:tabLst/>
                      </a:pPr>
                      <a:endParaRPr kumimoji="0" lang="lt-LT" altLang="lt-LT" sz="16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sz="15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skiriama 12 balų</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Tree>
    <p:extLst>
      <p:ext uri="{BB962C8B-B14F-4D97-AF65-F5344CB8AC3E}">
        <p14:creationId xmlns:p14="http://schemas.microsoft.com/office/powerpoint/2010/main" xmlns="" val="289112961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4068"/>
            <a:ext cx="9138280" cy="1143000"/>
          </a:xfrm>
        </p:spPr>
        <p:txBody>
          <a:bodyPr/>
          <a:lstStyle/>
          <a:p>
            <a:pPr>
              <a:defRPr/>
            </a:pPr>
            <a:r>
              <a:rPr lang="lt-LT" sz="3000" dirty="0" smtClean="0"/>
              <a:t>Bendrieji vietos plėtros projektinių pasiūlymų </a:t>
            </a:r>
            <a:r>
              <a:rPr lang="lt-LT" sz="3000" dirty="0"/>
              <a:t>naudos ir kokybės </a:t>
            </a:r>
            <a:r>
              <a:rPr lang="lt-LT" sz="3000" dirty="0" smtClean="0"/>
              <a:t>kriterijai (III)</a:t>
            </a:r>
            <a:endParaRPr lang="lt-LT" sz="3000" dirty="0"/>
          </a:p>
        </p:txBody>
      </p:sp>
      <p:graphicFrame>
        <p:nvGraphicFramePr>
          <p:cNvPr id="6" name="Content Placeholder 5"/>
          <p:cNvGraphicFramePr>
            <a:graphicFrameLocks noGrp="1"/>
          </p:cNvGraphicFramePr>
          <p:nvPr>
            <p:ph idx="1"/>
          </p:nvPr>
        </p:nvGraphicFramePr>
        <p:xfrm>
          <a:off x="-6350" y="998538"/>
          <a:ext cx="9144000" cy="5859463"/>
        </p:xfrm>
        <a:graphic>
          <a:graphicData uri="http://schemas.openxmlformats.org/drawingml/2006/table">
            <a:tbl>
              <a:tblPr/>
              <a:tblGrid>
                <a:gridCol w="545272"/>
                <a:gridCol w="5395153"/>
                <a:gridCol w="1301591"/>
                <a:gridCol w="1901984"/>
              </a:tblGrid>
              <a:tr h="1351339">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Eil. Nr.</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Bendrojo atrankos kriterijaus pavadinimas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Didžiausias balas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Balas pagal atskiras kriterijaus reikšmes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986248">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kern="1200" cap="none" normalizeH="0" baseline="0" dirty="0" smtClean="0">
                          <a:ln>
                            <a:noFill/>
                          </a:ln>
                          <a:solidFill>
                            <a:schemeClr val="bg1"/>
                          </a:solidFill>
                          <a:effectLst/>
                          <a:latin typeface="Lucida Sans Unicode" panose="020B0602030504020204" pitchFamily="34" charset="0"/>
                          <a:ea typeface="+mn-ea"/>
                          <a:cs typeface="Arial" panose="020B0604020202020204" pitchFamily="34" charset="0"/>
                        </a:rPr>
                        <a:t>6.</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Vietos plėtros projektiniam pasiūlymui įgyvendinti prašomos skirti lėšos yra detalizuotos ir pagrįstos (prašomos lėšos bus naudojamos taupiai ir efektyviai, sukuriama nauda atitinka sąnaudas, kurių reikia planuojamiems rezultatams pasiekti), susijusios su veiklomis( detalizuotos kiekvienai veiklai ir pagrįstas jų būtinumas konkrečiai veiklai).</a:t>
                      </a:r>
                      <a:endParaRPr kumimoji="0" lang="lt-LT" alt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600" b="0"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19</a:t>
                      </a:r>
                      <a:endParaRPr kumimoji="0" lang="lt-LT" altLang="lt-LT" sz="16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neatitinka – 0 balų;</a:t>
                      </a:r>
                    </a:p>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iš dalies atitinka –10 balų;</a:t>
                      </a:r>
                    </a:p>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pilnai atitinka – 19 balų.</a:t>
                      </a:r>
                      <a:endParaRPr kumimoji="0" lang="lt-LT" alt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494866">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7.</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3">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Projektas įgyvendinamas kartu su partneriais:</a:t>
                      </a:r>
                      <a:endParaRPr kumimoji="0" lang="lt-LT" alt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hMerge="1">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endParaRPr kumimoji="0" lang="lt-LT" altLang="lt-LT" sz="16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hMerge="1">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endPar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675670">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7.1.</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p</a:t>
                      </a: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rojekte </a:t>
                      </a: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dalyvauja 1 </a:t>
                      </a: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partneris;</a:t>
                      </a:r>
                      <a:endPar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rowSpan="3">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9</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a:ln>
                            <a:noFill/>
                          </a:ln>
                          <a:solidFill>
                            <a:srgbClr val="000000"/>
                          </a:solidFill>
                          <a:effectLst/>
                          <a:latin typeface="Lucida Sans Unicode" panose="020B0602030504020204" pitchFamily="34" charset="0"/>
                          <a:ea typeface="+mn-ea"/>
                          <a:cs typeface="Arial" panose="020B0604020202020204" pitchFamily="34" charset="0"/>
                        </a:rPr>
                        <a:t>skiriama 3 balai</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75670">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7.2.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projekte </a:t>
                      </a: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dalyvauja 2 </a:t>
                      </a: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partneriai;</a:t>
                      </a:r>
                      <a:endPar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vMerge="1">
                  <a:txBody>
                    <a:bodyPr/>
                    <a:lstStyle/>
                    <a:p>
                      <a:pPr marL="457200" marR="0" lvl="0" indent="0" algn="ctr" defTabSz="914400" rtl="0" eaLnBrk="1" fontAlgn="ctr" latinLnBrk="0" hangingPunct="1">
                        <a:lnSpc>
                          <a:spcPct val="115000"/>
                        </a:lnSpc>
                        <a:spcBef>
                          <a:spcPct val="0"/>
                        </a:spcBef>
                        <a:spcAft>
                          <a:spcPct val="0"/>
                        </a:spcAft>
                        <a:buClrTx/>
                        <a:buSzTx/>
                        <a:buFontTx/>
                        <a:buNone/>
                        <a:tabLst/>
                      </a:pPr>
                      <a:endParaRPr kumimoji="0" lang="lt-LT" altLang="lt-LT" sz="16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skiriama 6 balai</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75670">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7.3.</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p</a:t>
                      </a: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rojekte </a:t>
                      </a: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dalyvauja 3 ir daugiau </a:t>
                      </a: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partnerių.</a:t>
                      </a:r>
                      <a:endPar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vMerge="1">
                  <a:txBody>
                    <a:bodyPr/>
                    <a:lstStyle/>
                    <a:p>
                      <a:pPr marL="457200" marR="0" lvl="0" indent="0" algn="ctr" defTabSz="914400" rtl="0" eaLnBrk="1" fontAlgn="ctr" latinLnBrk="0" hangingPunct="1">
                        <a:lnSpc>
                          <a:spcPct val="115000"/>
                        </a:lnSpc>
                        <a:spcBef>
                          <a:spcPct val="0"/>
                        </a:spcBef>
                        <a:spcAft>
                          <a:spcPct val="0"/>
                        </a:spcAft>
                        <a:buClrTx/>
                        <a:buSzTx/>
                        <a:buFontTx/>
                        <a:buNone/>
                        <a:tabLst/>
                      </a:pPr>
                      <a:endParaRPr kumimoji="0" lang="lt-LT" altLang="lt-LT" sz="16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skiriama 9 balai</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Tree>
    <p:extLst>
      <p:ext uri="{BB962C8B-B14F-4D97-AF65-F5344CB8AC3E}">
        <p14:creationId xmlns:p14="http://schemas.microsoft.com/office/powerpoint/2010/main" xmlns="" val="16686507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3999" cy="1143000"/>
          </a:xfrm>
        </p:spPr>
        <p:txBody>
          <a:bodyPr>
            <a:noAutofit/>
          </a:bodyPr>
          <a:lstStyle/>
          <a:p>
            <a:pPr>
              <a:defRPr/>
            </a:pPr>
            <a:r>
              <a:rPr lang="lt-LT" sz="3200" dirty="0" smtClean="0"/>
              <a:t>Bendrieji vietos plėtros projektinių pasiūlymų </a:t>
            </a:r>
            <a:r>
              <a:rPr lang="lt-LT" sz="3200" dirty="0"/>
              <a:t>naudos ir kokybės </a:t>
            </a:r>
            <a:r>
              <a:rPr lang="lt-LT" sz="3200" dirty="0" smtClean="0"/>
              <a:t>kriterijai (IV)</a:t>
            </a:r>
            <a:endParaRPr lang="lt-LT" sz="4000" dirty="0"/>
          </a:p>
        </p:txBody>
      </p:sp>
      <p:graphicFrame>
        <p:nvGraphicFramePr>
          <p:cNvPr id="4" name="Content Placeholder 3"/>
          <p:cNvGraphicFramePr>
            <a:graphicFrameLocks noGrp="1"/>
          </p:cNvGraphicFramePr>
          <p:nvPr>
            <p:ph idx="1"/>
          </p:nvPr>
        </p:nvGraphicFramePr>
        <p:xfrm>
          <a:off x="0" y="1143000"/>
          <a:ext cx="9144000" cy="5715000"/>
        </p:xfrm>
        <a:graphic>
          <a:graphicData uri="http://schemas.openxmlformats.org/drawingml/2006/table">
            <a:tbl>
              <a:tblPr/>
              <a:tblGrid>
                <a:gridCol w="468313"/>
                <a:gridCol w="5688012"/>
                <a:gridCol w="1295400"/>
                <a:gridCol w="1692275"/>
              </a:tblGrid>
              <a:tr h="2019237">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Eil. Nr.</a:t>
                      </a:r>
                    </a:p>
                  </a:txBody>
                  <a:tcPr marL="46121" marR="4612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Bendrojo atrankos kriterijaus pavadinimas</a:t>
                      </a:r>
                    </a:p>
                  </a:txBody>
                  <a:tcPr marL="46121" marR="4612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Didžiausias balas</a:t>
                      </a:r>
                    </a:p>
                  </a:txBody>
                  <a:tcPr marL="46121" marR="4612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Balas pagal atskiras kriterijaus reikšmes</a:t>
                      </a:r>
                    </a:p>
                  </a:txBody>
                  <a:tcPr marL="46121" marR="4612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78146">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4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8.</a:t>
                      </a:r>
                    </a:p>
                  </a:txBody>
                  <a:tcPr marL="46121" marR="4612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3">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Numatytas didesnis nei 7,6 procentų prisidėjimas:</a:t>
                      </a:r>
                      <a:endParaRPr kumimoji="0" lang="lt-LT" alt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endParaRPr>
                    </a:p>
                  </a:txBody>
                  <a:tcPr marL="46121" marR="46121"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endParaRPr lang="lt-LT"/>
                    </a:p>
                  </a:txBody>
                  <a:tcPr/>
                </a:tc>
                <a:tc hMerge="1">
                  <a:txBody>
                    <a:bodyPr/>
                    <a:lstStyle/>
                    <a:p>
                      <a:endParaRPr lang="lt-LT"/>
                    </a:p>
                  </a:txBody>
                  <a:tcPr/>
                </a:tc>
              </a:tr>
              <a:tr h="1509443">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4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8.1.</a:t>
                      </a:r>
                    </a:p>
                  </a:txBody>
                  <a:tcPr marL="46121" marR="4612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algn="just" fontAlgn="ctr">
                        <a:lnSpc>
                          <a:spcPct val="115000"/>
                        </a:lnSpc>
                        <a:spcAft>
                          <a:spcPts val="0"/>
                        </a:spcAft>
                      </a:pP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numatytas nuo 7,6 iki 10 procentų prisidėjimas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rowSpan="2">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600" b="0" i="0" u="none" strike="noStrike" kern="1200" cap="none" normalizeH="0" baseline="0" dirty="0" smtClean="0">
                          <a:ln>
                            <a:noFill/>
                          </a:ln>
                          <a:solidFill>
                            <a:srgbClr val="000000"/>
                          </a:solidFill>
                          <a:effectLst/>
                          <a:latin typeface="Lucida Sans Unicode" panose="020B0602030504020204" pitchFamily="34" charset="0"/>
                          <a:ea typeface="+mn-ea"/>
                          <a:cs typeface="Arial" panose="020B0604020202020204" pitchFamily="34" charset="0"/>
                        </a:rPr>
                        <a:t>8</a:t>
                      </a:r>
                    </a:p>
                  </a:txBody>
                  <a:tcPr marL="46121" marR="4612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a:lnSpc>
                          <a:spcPct val="115000"/>
                        </a:lnSpc>
                        <a:spcAft>
                          <a:spcPts val="0"/>
                        </a:spcAft>
                      </a:pPr>
                      <a:r>
                        <a:rPr kumimoji="0" lang="lt-LT" sz="1600" b="0" i="0" u="none" strike="noStrike" kern="1200" cap="none" normalizeH="0" baseline="0">
                          <a:ln>
                            <a:noFill/>
                          </a:ln>
                          <a:solidFill>
                            <a:srgbClr val="000000"/>
                          </a:solidFill>
                          <a:effectLst/>
                          <a:latin typeface="Lucida Sans Unicode" panose="020B0602030504020204" pitchFamily="34" charset="0"/>
                          <a:ea typeface="+mn-ea"/>
                          <a:cs typeface="Arial" panose="020B0604020202020204" pitchFamily="34" charset="0"/>
                        </a:rPr>
                        <a:t>skiriama 4 balai</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1608174">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4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8.2.</a:t>
                      </a:r>
                    </a:p>
                  </a:txBody>
                  <a:tcPr marL="46121" marR="46121"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algn="just" fontAlgn="ctr">
                        <a:lnSpc>
                          <a:spcPct val="115000"/>
                        </a:lnSpc>
                        <a:spcAft>
                          <a:spcPts val="0"/>
                        </a:spcAft>
                      </a:pP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numatytas 11 ir daugiau procentų prisidėjimas</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vMerge="1">
                  <a:txBody>
                    <a:bodyPr/>
                    <a:lstStyle/>
                    <a:p>
                      <a:endParaRPr lang="lt-LT"/>
                    </a:p>
                  </a:txBody>
                  <a:tcPr/>
                </a:tc>
                <a:tc>
                  <a:txBody>
                    <a:bodyPr/>
                    <a:lstStyle/>
                    <a:p>
                      <a:pPr>
                        <a:lnSpc>
                          <a:spcPct val="115000"/>
                        </a:lnSpc>
                        <a:spcAft>
                          <a:spcPts val="0"/>
                        </a:spcAft>
                      </a:pPr>
                      <a:r>
                        <a:rPr kumimoji="0" lang="lt-LT" sz="16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rPr>
                        <a:t>skiriama 8 balai</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Tree>
    <p:extLst>
      <p:ext uri="{BB962C8B-B14F-4D97-AF65-F5344CB8AC3E}">
        <p14:creationId xmlns:p14="http://schemas.microsoft.com/office/powerpoint/2010/main" xmlns="" val="37843301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16632"/>
            <a:ext cx="9144000" cy="1143000"/>
          </a:xfrm>
        </p:spPr>
        <p:txBody>
          <a:bodyPr>
            <a:normAutofit fontScale="90000"/>
          </a:bodyPr>
          <a:lstStyle/>
          <a:p>
            <a:pPr>
              <a:defRPr/>
            </a:pPr>
            <a:r>
              <a:rPr lang="lt-LT" sz="3000" dirty="0">
                <a:effectLst/>
              </a:rPr>
              <a:t>Specialieji vietos plėtros projektinių pasiūlymų naudos ir kokybės </a:t>
            </a:r>
            <a:r>
              <a:rPr lang="lt-LT" sz="3000" dirty="0" smtClean="0">
                <a:effectLst/>
              </a:rPr>
              <a:t>kriterijai</a:t>
            </a:r>
            <a:r>
              <a:rPr lang="en-US" sz="3000" dirty="0" smtClean="0">
                <a:effectLst/>
              </a:rPr>
              <a:t> (</a:t>
            </a:r>
            <a:r>
              <a:rPr lang="lt-LT" sz="3000" dirty="0" smtClean="0">
                <a:effectLst/>
              </a:rPr>
              <a:t>I</a:t>
            </a:r>
            <a:r>
              <a:rPr lang="en-US" sz="3000" dirty="0" smtClean="0">
                <a:effectLst/>
              </a:rPr>
              <a:t>)</a:t>
            </a:r>
            <a:r>
              <a:rPr lang="lt-LT" dirty="0">
                <a:effectLst/>
              </a:rPr>
              <a:t/>
            </a:r>
            <a:br>
              <a:rPr lang="lt-LT" dirty="0">
                <a:effectLst/>
              </a:rPr>
            </a:br>
            <a:endParaRPr lang="lt-LT"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116414559"/>
              </p:ext>
            </p:extLst>
          </p:nvPr>
        </p:nvGraphicFramePr>
        <p:xfrm>
          <a:off x="0" y="765174"/>
          <a:ext cx="9144000" cy="6092825"/>
        </p:xfrm>
        <a:graphic>
          <a:graphicData uri="http://schemas.openxmlformats.org/drawingml/2006/table">
            <a:tbl>
              <a:tblPr/>
              <a:tblGrid>
                <a:gridCol w="539750"/>
                <a:gridCol w="5688434"/>
                <a:gridCol w="1440160"/>
                <a:gridCol w="1475656"/>
              </a:tblGrid>
              <a:tr h="1714449">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Eil. Nr.</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Specialiojo atrankos kriterijaus pavadinimas</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Didžiausias balas</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Balas pagal atskiras kriterijaus reikšmes</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107525">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1.</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3">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109537" indent="0" algn="just">
                        <a:buNone/>
                      </a:pPr>
                      <a:r>
                        <a:rPr lang="lt-LT" altLang="lt-LT" sz="1700" b="1" dirty="0" smtClean="0"/>
                        <a:t>2.2.1. veiksmas.</a:t>
                      </a:r>
                      <a:r>
                        <a:rPr lang="lt-LT" altLang="lt-LT" sz="1700" b="1" baseline="0" dirty="0" smtClean="0"/>
                        <a:t> </a:t>
                      </a:r>
                      <a:r>
                        <a:rPr lang="lt-LT" sz="1800" b="1" dirty="0" smtClean="0"/>
                        <a:t>Informavimo ir konsultavimo paslaugų teikimas, mokymų organizavimas darbingiems neaktyviems gyventojams</a:t>
                      </a:r>
                      <a:r>
                        <a:rPr lang="en-US" sz="1800" b="1" dirty="0" smtClean="0"/>
                        <a:t>.</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endParaRPr lang="lt-LT"/>
                    </a:p>
                  </a:txBody>
                  <a:tcPr/>
                </a:tc>
                <a:tc hMerge="1">
                  <a:txBody>
                    <a:bodyPr/>
                    <a:lstStyle/>
                    <a:p>
                      <a:endParaRPr lang="lt-LT"/>
                    </a:p>
                  </a:txBody>
                  <a:tcPr/>
                </a:tc>
              </a:tr>
              <a:tr h="1635426">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1.1.</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sz="1800" kern="1200" dirty="0" smtClean="0">
                          <a:solidFill>
                            <a:schemeClr val="tx1"/>
                          </a:solidFill>
                          <a:effectLst/>
                          <a:latin typeface="+mn-lt"/>
                          <a:ea typeface="+mn-ea"/>
                          <a:cs typeface="+mn-cs"/>
                        </a:rPr>
                        <a:t>Į projekto veiklas įtraukta ne mažiau kaip 25 dalyviai </a:t>
                      </a:r>
                      <a:endParaRPr kumimoji="0" lang="lt-LT" sz="1800" kern="1200" dirty="0">
                        <a:solidFill>
                          <a:schemeClr val="tx1"/>
                        </a:solidFill>
                        <a:effectLst/>
                        <a:latin typeface="+mn-lt"/>
                        <a:ea typeface="+mn-ea"/>
                        <a:cs typeface="+mn-cs"/>
                      </a:endParaRP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800" b="0" i="0" u="none" strike="noStrike" kern="1200" cap="none" normalizeH="0" baseline="0" dirty="0" smtClean="0">
                          <a:ln>
                            <a:noFill/>
                          </a:ln>
                          <a:solidFill>
                            <a:srgbClr val="000000"/>
                          </a:solidFill>
                          <a:effectLst/>
                          <a:latin typeface="Calibri" panose="020F0502020204030204" pitchFamily="34" charset="0"/>
                          <a:ea typeface="+mn-ea"/>
                          <a:cs typeface="Times New Roman" panose="02020603050405020304" pitchFamily="18" charset="0"/>
                        </a:rPr>
                        <a:t>7</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800" b="0"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a:t>
                      </a:r>
                      <a:endParaRPr kumimoji="0" lang="lt-LT" altLang="lt-LT" sz="18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1635425">
                <a:tc>
                  <a:txBody>
                    <a:body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1.2.</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lvl="0" algn="just" fontAlgn="ctr"/>
                      <a:r>
                        <a:rPr kumimoji="0" lang="lt-LT" sz="1800" kern="1200" dirty="0" smtClean="0">
                          <a:solidFill>
                            <a:schemeClr val="tx1"/>
                          </a:solidFill>
                          <a:effectLst/>
                          <a:latin typeface="+mn-lt"/>
                          <a:ea typeface="+mn-ea"/>
                          <a:cs typeface="+mn-cs"/>
                        </a:rPr>
                        <a:t>Sukurta neformalaus švietimo programa (verslumo ugdymo programa), skirta projekto dalyviams</a:t>
                      </a:r>
                      <a:endParaRPr kumimoji="0" lang="lt-LT" sz="18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endParaRP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8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3</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457200" marR="0" lvl="0" indent="0" algn="ctr" defTabSz="914400" rtl="0" eaLnBrk="1" fontAlgn="ctr" latinLnBrk="0" hangingPunct="1">
                        <a:lnSpc>
                          <a:spcPct val="115000"/>
                        </a:lnSpc>
                        <a:spcBef>
                          <a:spcPct val="0"/>
                        </a:spcBef>
                        <a:spcAft>
                          <a:spcPct val="0"/>
                        </a:spcAft>
                        <a:buClrTx/>
                        <a:buSzTx/>
                        <a:buFontTx/>
                        <a:buNone/>
                        <a:tabLst/>
                      </a:pPr>
                      <a:endParaRPr kumimoji="0" lang="lt-LT" altLang="lt-LT" sz="18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bl>
          </a:graphicData>
        </a:graphic>
      </p:graphicFrame>
    </p:spTree>
    <p:extLst>
      <p:ext uri="{BB962C8B-B14F-4D97-AF65-F5344CB8AC3E}">
        <p14:creationId xmlns:p14="http://schemas.microsoft.com/office/powerpoint/2010/main" xmlns="" val="165633669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322343059"/>
              </p:ext>
            </p:extLst>
          </p:nvPr>
        </p:nvGraphicFramePr>
        <p:xfrm>
          <a:off x="3175" y="952500"/>
          <a:ext cx="9144000" cy="5335688"/>
        </p:xfrm>
        <a:graphic>
          <a:graphicData uri="http://schemas.openxmlformats.org/drawingml/2006/table">
            <a:tbl>
              <a:tblPr firstRow="1" firstCol="1" bandRow="1">
                <a:tableStyleId>{5C22544A-7EE6-4342-B048-85BDC9FD1C3A}</a:tableStyleId>
              </a:tblPr>
              <a:tblGrid>
                <a:gridCol w="567130"/>
                <a:gridCol w="5012982"/>
                <a:gridCol w="1512168"/>
                <a:gridCol w="2051720"/>
              </a:tblGrid>
              <a:tr h="1444377">
                <a:tc>
                  <a:txBody>
                    <a:bodyPr/>
                    <a:lstStyle/>
                    <a:p>
                      <a:pPr marL="0" algn="l" rtl="0" eaLnBrk="1" fontAlgn="ctr" latinLnBrk="0" hangingPunct="1">
                        <a:lnSpc>
                          <a:spcPct val="115000"/>
                        </a:lnSpc>
                        <a:spcAft>
                          <a:spcPts val="0"/>
                        </a:spcAft>
                      </a:pPr>
                      <a:r>
                        <a:rPr kumimoji="0" lang="lt-LT" sz="1600" b="1" kern="1200" dirty="0">
                          <a:solidFill>
                            <a:schemeClr val="bg1"/>
                          </a:solidFill>
                          <a:effectLst/>
                          <a:latin typeface="+mn-lt"/>
                          <a:ea typeface="+mn-ea"/>
                          <a:cs typeface="+mn-cs"/>
                        </a:rPr>
                        <a:t>Eil. Nr.</a:t>
                      </a:r>
                    </a:p>
                  </a:txBody>
                  <a:tcPr marL="61494" marR="61494" marT="0" marB="0" anchor="ctr"/>
                </a:tc>
                <a:tc>
                  <a:txBody>
                    <a:bodyPr/>
                    <a:lstStyle/>
                    <a:p>
                      <a:pPr marL="0" algn="l" rtl="0" eaLnBrk="1" fontAlgn="ctr" latinLnBrk="0" hangingPunct="1">
                        <a:lnSpc>
                          <a:spcPct val="115000"/>
                        </a:lnSpc>
                        <a:spcAft>
                          <a:spcPts val="0"/>
                        </a:spcAft>
                      </a:pPr>
                      <a:r>
                        <a:rPr kumimoji="0" lang="lt-LT" sz="1600" b="1" kern="1200" dirty="0">
                          <a:solidFill>
                            <a:schemeClr val="bg1"/>
                          </a:solidFill>
                          <a:effectLst/>
                          <a:latin typeface="+mn-lt"/>
                          <a:ea typeface="+mn-ea"/>
                          <a:cs typeface="+mn-cs"/>
                        </a:rPr>
                        <a:t>Specialiojo atrankos kriterijaus pavadinimas</a:t>
                      </a:r>
                    </a:p>
                  </a:txBody>
                  <a:tcPr marL="61494" marR="61494" marT="0" marB="0" anchor="ctr"/>
                </a:tc>
                <a:tc>
                  <a:txBody>
                    <a:bodyPr/>
                    <a:lstStyle/>
                    <a:p>
                      <a:pPr marL="0" algn="l" rtl="0" eaLnBrk="1" fontAlgn="ctr" latinLnBrk="0" hangingPunct="1">
                        <a:lnSpc>
                          <a:spcPct val="115000"/>
                        </a:lnSpc>
                        <a:spcAft>
                          <a:spcPts val="0"/>
                        </a:spcAft>
                      </a:pPr>
                      <a:r>
                        <a:rPr kumimoji="0" lang="lt-LT" sz="1600" kern="1200" dirty="0">
                          <a:solidFill>
                            <a:schemeClr val="bg1"/>
                          </a:solidFill>
                          <a:effectLst/>
                          <a:latin typeface="+mn-lt"/>
                          <a:ea typeface="+mn-ea"/>
                          <a:cs typeface="+mn-cs"/>
                        </a:rPr>
                        <a:t>Didžiausias balas</a:t>
                      </a:r>
                    </a:p>
                  </a:txBody>
                  <a:tcPr marL="61494" marR="61494" marT="0" marB="0" anchor="ctr"/>
                </a:tc>
                <a:tc>
                  <a:txBody>
                    <a:bodyPr/>
                    <a:lstStyle/>
                    <a:p>
                      <a:pPr marL="0" algn="l" rtl="0" eaLnBrk="1" fontAlgn="ctr" latinLnBrk="0" hangingPunct="1">
                        <a:lnSpc>
                          <a:spcPct val="115000"/>
                        </a:lnSpc>
                        <a:spcAft>
                          <a:spcPts val="0"/>
                        </a:spcAft>
                      </a:pPr>
                      <a:r>
                        <a:rPr kumimoji="0" lang="lt-LT" sz="1600" kern="1200" dirty="0">
                          <a:solidFill>
                            <a:schemeClr val="bg1"/>
                          </a:solidFill>
                          <a:effectLst/>
                          <a:latin typeface="+mn-lt"/>
                          <a:ea typeface="+mn-ea"/>
                          <a:cs typeface="+mn-cs"/>
                        </a:rPr>
                        <a:t>Balas pagal atskiras kriterijaus reikšmes</a:t>
                      </a:r>
                    </a:p>
                  </a:txBody>
                  <a:tcPr marL="61494" marR="61494" marT="0" marB="0" anchor="ctr"/>
                </a:tc>
              </a:tr>
              <a:tr h="560854">
                <a:tc>
                  <a:txBody>
                    <a:bodyPr/>
                    <a:lstStyle/>
                    <a:p>
                      <a:pPr marL="0" algn="l" rtl="0" eaLnBrk="1" fontAlgn="ctr" latinLnBrk="0" hangingPunct="1">
                        <a:lnSpc>
                          <a:spcPct val="115000"/>
                        </a:lnSpc>
                        <a:spcAft>
                          <a:spcPts val="0"/>
                        </a:spcAft>
                      </a:pPr>
                      <a:r>
                        <a:rPr kumimoji="0" lang="lt-LT" sz="1600" b="1" kern="1200">
                          <a:solidFill>
                            <a:schemeClr val="bg1"/>
                          </a:solidFill>
                          <a:effectLst/>
                          <a:latin typeface="+mn-lt"/>
                          <a:ea typeface="+mn-ea"/>
                          <a:cs typeface="+mn-cs"/>
                        </a:rPr>
                        <a:t>1.</a:t>
                      </a:r>
                    </a:p>
                  </a:txBody>
                  <a:tcPr marL="61494" marR="61494" marT="0" marB="0" anchor="ctr"/>
                </a:tc>
                <a:tc gridSpan="3">
                  <a:txBody>
                    <a:bodyPr/>
                    <a:lstStyle/>
                    <a:p>
                      <a:pPr marL="109537" indent="0" algn="just">
                        <a:buNone/>
                      </a:pPr>
                      <a:r>
                        <a:rPr lang="lt-LT" altLang="lt-LT" sz="1600" b="1" dirty="0" smtClean="0"/>
                        <a:t>2.2.1. veiksmas.</a:t>
                      </a:r>
                      <a:r>
                        <a:rPr lang="lt-LT" altLang="lt-LT" sz="1600" b="1" baseline="0" dirty="0" smtClean="0"/>
                        <a:t> </a:t>
                      </a:r>
                      <a:r>
                        <a:rPr lang="lt-LT" sz="1600" b="1" dirty="0" smtClean="0"/>
                        <a:t>Informavimo ir konsultavimo paslaugų teikimas, mokymų organizavimas darbingiems neaktyviems gyventojams</a:t>
                      </a:r>
                      <a:r>
                        <a:rPr lang="en-US" sz="1600" b="1" dirty="0" smtClean="0"/>
                        <a:t>.</a:t>
                      </a:r>
                    </a:p>
                  </a:txBody>
                  <a:tcPr marL="61494" marR="61494" marT="0" marB="0" anchor="ctr"/>
                </a:tc>
                <a:tc hMerge="1">
                  <a:txBody>
                    <a:bodyPr/>
                    <a:lstStyle/>
                    <a:p>
                      <a:endParaRPr lang="lt-LT"/>
                    </a:p>
                  </a:txBody>
                  <a:tcPr/>
                </a:tc>
                <a:tc hMerge="1">
                  <a:txBody>
                    <a:bodyPr/>
                    <a:lstStyle/>
                    <a:p>
                      <a:endParaRPr lang="lt-LT"/>
                    </a:p>
                  </a:txBody>
                  <a:tcPr/>
                </a:tc>
              </a:tr>
              <a:tr h="1437649">
                <a:tc>
                  <a:txBody>
                    <a:bodyPr/>
                    <a:lstStyle/>
                    <a:p>
                      <a:pPr marL="0" algn="l" rtl="0" eaLnBrk="1" fontAlgn="ctr" latinLnBrk="0" hangingPunct="1">
                        <a:lnSpc>
                          <a:spcPct val="115000"/>
                        </a:lnSpc>
                        <a:spcAft>
                          <a:spcPts val="0"/>
                        </a:spcAft>
                      </a:pPr>
                      <a:r>
                        <a:rPr kumimoji="0" lang="lt-LT" sz="1600" b="1" kern="1200" dirty="0" smtClean="0">
                          <a:solidFill>
                            <a:schemeClr val="bg1"/>
                          </a:solidFill>
                          <a:effectLst/>
                          <a:latin typeface="+mn-lt"/>
                          <a:ea typeface="+mn-ea"/>
                          <a:cs typeface="+mn-cs"/>
                        </a:rPr>
                        <a:t>1.3.</a:t>
                      </a:r>
                      <a:endParaRPr kumimoji="0" lang="lt-LT" sz="1600" b="1" kern="1200" dirty="0">
                        <a:solidFill>
                          <a:schemeClr val="bg1"/>
                        </a:solidFill>
                        <a:effectLst/>
                        <a:latin typeface="+mn-lt"/>
                        <a:ea typeface="+mn-ea"/>
                        <a:cs typeface="+mn-cs"/>
                      </a:endParaRPr>
                    </a:p>
                  </a:txBody>
                  <a:tcPr marL="61494" marR="61494" marT="0" marB="0" anchor="ctr"/>
                </a:tc>
                <a:tc>
                  <a:txBody>
                    <a:bodyPr/>
                    <a:lstStyle/>
                    <a:p>
                      <a:pPr marL="0" algn="just" rtl="0" eaLnBrk="1" fontAlgn="ctr" latinLnBrk="0" hangingPunct="1">
                        <a:lnSpc>
                          <a:spcPct val="115000"/>
                        </a:lnSpc>
                        <a:spcAft>
                          <a:spcPts val="0"/>
                        </a:spcAft>
                      </a:pPr>
                      <a:r>
                        <a:rPr kumimoji="0" lang="lt-LT" sz="1800" kern="1200" dirty="0" smtClean="0">
                          <a:solidFill>
                            <a:schemeClr val="dk1"/>
                          </a:solidFill>
                          <a:effectLst/>
                          <a:latin typeface="+mn-lt"/>
                          <a:ea typeface="+mn-ea"/>
                          <a:cs typeface="+mn-cs"/>
                        </a:rPr>
                        <a:t>Projekte numatyta vykdyti neformalųjį profesinį mokymą, organizuojamą pameistrystės forma pagal darbo sutartį, sudaryta kartu su mokymo sutartimi dėl neformaliojo mokymo, ne trumpesnį nei 6 mėn. ir ne ilgesnį nei 9 mėn. laikotarpį </a:t>
                      </a:r>
                      <a:endParaRPr kumimoji="0" lang="lt-LT" sz="1600" b="0" kern="1200" dirty="0">
                        <a:solidFill>
                          <a:schemeClr val="tx1"/>
                        </a:solidFill>
                        <a:effectLst/>
                        <a:latin typeface="+mn-lt"/>
                        <a:ea typeface="+mn-ea"/>
                        <a:cs typeface="+mn-cs"/>
                      </a:endParaRPr>
                    </a:p>
                  </a:txBody>
                  <a:tcPr marL="61494" marR="61494" marT="0" marB="0" anchor="ctr"/>
                </a:tc>
                <a:tc>
                  <a:txBody>
                    <a:bodyPr/>
                    <a:lstStyle/>
                    <a:p>
                      <a:pPr marL="457200" algn="ctr" fontAlgn="ctr">
                        <a:lnSpc>
                          <a:spcPct val="115000"/>
                        </a:lnSpc>
                        <a:spcAft>
                          <a:spcPts val="0"/>
                        </a:spcAft>
                      </a:pPr>
                      <a:r>
                        <a:rPr lang="lt-LT" sz="1800" dirty="0" smtClean="0">
                          <a:effectLst/>
                        </a:rPr>
                        <a:t>5</a:t>
                      </a:r>
                      <a:endParaRPr lang="lt-LT"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494" marR="61494" marT="0" marB="0" anchor="ctr"/>
                </a:tc>
                <a:tc>
                  <a:txBody>
                    <a:bodyPr/>
                    <a:lstStyle/>
                    <a:p>
                      <a:pPr marL="457200" algn="ctr" fontAlgn="ctr">
                        <a:lnSpc>
                          <a:spcPct val="115000"/>
                        </a:lnSpc>
                        <a:spcAft>
                          <a:spcPts val="0"/>
                        </a:spcAft>
                      </a:pPr>
                      <a:r>
                        <a:rPr lang="lt-LT" sz="1600" dirty="0">
                          <a:effectLst/>
                        </a:rPr>
                        <a:t>-</a:t>
                      </a:r>
                      <a:endParaRPr lang="lt-LT"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494" marR="61494" marT="0" marB="0" anchor="ctr"/>
                </a:tc>
              </a:tr>
              <a:tr h="1437649">
                <a:tc>
                  <a:txBody>
                    <a:bodyPr/>
                    <a:lstStyle/>
                    <a:p>
                      <a:pPr marL="0" algn="l" rtl="0" eaLnBrk="1" fontAlgn="ctr" latinLnBrk="0" hangingPunct="1">
                        <a:lnSpc>
                          <a:spcPct val="115000"/>
                        </a:lnSpc>
                        <a:spcAft>
                          <a:spcPts val="0"/>
                        </a:spcAft>
                      </a:pPr>
                      <a:r>
                        <a:rPr kumimoji="0" lang="lt-LT" sz="1600" b="1" kern="1200" dirty="0" smtClean="0">
                          <a:solidFill>
                            <a:schemeClr val="bg1"/>
                          </a:solidFill>
                          <a:effectLst/>
                          <a:latin typeface="+mn-lt"/>
                          <a:ea typeface="+mn-ea"/>
                          <a:cs typeface="+mn-cs"/>
                        </a:rPr>
                        <a:t>1.4.</a:t>
                      </a:r>
                      <a:endParaRPr kumimoji="0" lang="lt-LT" sz="1600" b="1" kern="1200" dirty="0">
                        <a:solidFill>
                          <a:schemeClr val="bg1"/>
                        </a:solidFill>
                        <a:effectLst/>
                        <a:latin typeface="+mn-lt"/>
                        <a:ea typeface="+mn-ea"/>
                        <a:cs typeface="+mn-cs"/>
                      </a:endParaRPr>
                    </a:p>
                  </a:txBody>
                  <a:tcPr marL="61494" marR="61494" marT="0" marB="0" anchor="ctr"/>
                </a:tc>
                <a:tc>
                  <a:txBody>
                    <a:bodyPr/>
                    <a:lstStyle/>
                    <a:p>
                      <a:pPr marL="0" algn="just" rtl="0" eaLnBrk="1" fontAlgn="ctr" latinLnBrk="0" hangingPunct="1">
                        <a:lnSpc>
                          <a:spcPct val="115000"/>
                        </a:lnSpc>
                        <a:spcAft>
                          <a:spcPts val="0"/>
                        </a:spcAft>
                      </a:pPr>
                      <a:r>
                        <a:rPr kumimoji="0" lang="lt-LT" sz="1800" kern="1200" dirty="0" smtClean="0">
                          <a:solidFill>
                            <a:schemeClr val="dk1"/>
                          </a:solidFill>
                          <a:effectLst/>
                          <a:latin typeface="+mn-lt"/>
                          <a:ea typeface="+mn-ea"/>
                          <a:cs typeface="+mn-cs"/>
                        </a:rPr>
                        <a:t>Į projekto veiklas įtraukta bent viena nevyriausybinė organizacija</a:t>
                      </a:r>
                      <a:endParaRPr kumimoji="0" lang="lt-LT" sz="1600" b="0" kern="1200" dirty="0">
                        <a:solidFill>
                          <a:schemeClr val="tx1"/>
                        </a:solidFill>
                        <a:effectLst/>
                        <a:latin typeface="+mn-lt"/>
                        <a:ea typeface="+mn-ea"/>
                        <a:cs typeface="+mn-cs"/>
                      </a:endParaRPr>
                    </a:p>
                  </a:txBody>
                  <a:tcPr marL="61494" marR="61494" marT="0" marB="0" anchor="ctr"/>
                </a:tc>
                <a:tc>
                  <a:txBody>
                    <a:bodyPr/>
                    <a:lstStyle/>
                    <a:p>
                      <a:pPr marL="457200" algn="ctr" fontAlgn="ctr">
                        <a:lnSpc>
                          <a:spcPct val="115000"/>
                        </a:lnSpc>
                        <a:spcAft>
                          <a:spcPts val="0"/>
                        </a:spcAft>
                      </a:pPr>
                      <a:r>
                        <a:rPr lang="lt-LT" sz="1800" dirty="0" smtClean="0">
                          <a:effectLst/>
                        </a:rPr>
                        <a:t>5</a:t>
                      </a:r>
                      <a:endParaRPr lang="lt-LT"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494" marR="61494" marT="0" marB="0" anchor="ctr"/>
                </a:tc>
                <a:tc>
                  <a:txBody>
                    <a:bodyPr/>
                    <a:lstStyle/>
                    <a:p>
                      <a:pPr marL="457200" algn="ctr" fontAlgn="ctr">
                        <a:lnSpc>
                          <a:spcPct val="115000"/>
                        </a:lnSpc>
                        <a:spcAft>
                          <a:spcPts val="0"/>
                        </a:spcAft>
                      </a:pPr>
                      <a:r>
                        <a:rPr lang="lt-LT" sz="1600" dirty="0">
                          <a:effectLst/>
                        </a:rPr>
                        <a:t>-</a:t>
                      </a:r>
                      <a:endParaRPr lang="lt-LT"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494" marR="61494" marT="0" marB="0" anchor="ctr"/>
                </a:tc>
              </a:tr>
            </a:tbl>
          </a:graphicData>
        </a:graphic>
      </p:graphicFrame>
      <p:sp>
        <p:nvSpPr>
          <p:cNvPr id="3" name="Title 2"/>
          <p:cNvSpPr>
            <a:spLocks noGrp="1"/>
          </p:cNvSpPr>
          <p:nvPr>
            <p:ph type="title"/>
          </p:nvPr>
        </p:nvSpPr>
        <p:spPr/>
        <p:txBody>
          <a:bodyPr>
            <a:normAutofit fontScale="90000"/>
          </a:bodyPr>
          <a:lstStyle/>
          <a:p>
            <a:pPr>
              <a:defRPr/>
            </a:pPr>
            <a:r>
              <a:rPr lang="lt-LT" sz="3100" dirty="0">
                <a:effectLst/>
              </a:rPr>
              <a:t>Specialieji vietos plėtros projektinių pasiūlymų naudos ir kokybės </a:t>
            </a:r>
            <a:r>
              <a:rPr lang="lt-LT" sz="3100" dirty="0" smtClean="0">
                <a:effectLst/>
              </a:rPr>
              <a:t>kriterijai</a:t>
            </a:r>
            <a:r>
              <a:rPr lang="en-US" sz="3100" dirty="0" smtClean="0">
                <a:effectLst/>
              </a:rPr>
              <a:t> (I</a:t>
            </a:r>
            <a:r>
              <a:rPr lang="lt-LT" sz="3100" dirty="0" smtClean="0">
                <a:effectLst/>
              </a:rPr>
              <a:t>I</a:t>
            </a:r>
            <a:r>
              <a:rPr lang="en-US" sz="3100" dirty="0" smtClean="0">
                <a:effectLst/>
              </a:rPr>
              <a:t>)</a:t>
            </a:r>
            <a:r>
              <a:rPr lang="lt-LT" dirty="0">
                <a:effectLst/>
              </a:rPr>
              <a:t/>
            </a:r>
            <a:br>
              <a:rPr lang="lt-LT" dirty="0">
                <a:effectLst/>
              </a:rPr>
            </a:br>
            <a:endParaRPr lang="lt-LT"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16632"/>
            <a:ext cx="9144000" cy="1143000"/>
          </a:xfrm>
        </p:spPr>
        <p:txBody>
          <a:bodyPr>
            <a:normAutofit fontScale="90000"/>
          </a:bodyPr>
          <a:lstStyle/>
          <a:p>
            <a:pPr>
              <a:defRPr/>
            </a:pPr>
            <a:r>
              <a:rPr lang="lt-LT" sz="3000" dirty="0">
                <a:effectLst/>
              </a:rPr>
              <a:t>Specialieji vietos plėtros projektinių pasiūlymų naudos ir kokybės </a:t>
            </a:r>
            <a:r>
              <a:rPr lang="lt-LT" sz="3000" dirty="0" smtClean="0">
                <a:effectLst/>
              </a:rPr>
              <a:t>kriterijai</a:t>
            </a:r>
            <a:r>
              <a:rPr lang="en-US" sz="3000" dirty="0" smtClean="0">
                <a:effectLst/>
              </a:rPr>
              <a:t> (</a:t>
            </a:r>
            <a:r>
              <a:rPr lang="lt-LT" sz="3000" dirty="0" smtClean="0">
                <a:effectLst/>
              </a:rPr>
              <a:t>III</a:t>
            </a:r>
            <a:r>
              <a:rPr lang="en-US" sz="3000" dirty="0" smtClean="0">
                <a:effectLst/>
              </a:rPr>
              <a:t>)</a:t>
            </a:r>
            <a:r>
              <a:rPr lang="lt-LT" dirty="0">
                <a:effectLst/>
              </a:rPr>
              <a:t/>
            </a:r>
            <a:br>
              <a:rPr lang="lt-LT" dirty="0">
                <a:effectLst/>
              </a:rPr>
            </a:br>
            <a:endParaRPr lang="lt-LT"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529694568"/>
              </p:ext>
            </p:extLst>
          </p:nvPr>
        </p:nvGraphicFramePr>
        <p:xfrm>
          <a:off x="0" y="765175"/>
          <a:ext cx="9144000" cy="6092825"/>
        </p:xfrm>
        <a:graphic>
          <a:graphicData uri="http://schemas.openxmlformats.org/drawingml/2006/table">
            <a:tbl>
              <a:tblPr/>
              <a:tblGrid>
                <a:gridCol w="539750"/>
                <a:gridCol w="5688434"/>
                <a:gridCol w="1440160"/>
                <a:gridCol w="1475656"/>
              </a:tblGrid>
              <a:tr h="1365091">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Eil. Nr.</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Specialiojo atrankos kriterijaus pavadinimas</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Didžiausias balas</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Balas pagal atskiras kriterijaus reikšmes</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870678">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1.</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3">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107950" indent="0" algn="just">
                        <a:buNone/>
                      </a:pPr>
                      <a:r>
                        <a:rPr lang="en-US" altLang="lt-LT" sz="1800" b="1" dirty="0" smtClean="0"/>
                        <a:t>2</a:t>
                      </a:r>
                      <a:r>
                        <a:rPr lang="lt-LT" altLang="lt-LT" sz="1800" b="1" dirty="0" smtClean="0"/>
                        <a:t>.</a:t>
                      </a:r>
                      <a:r>
                        <a:rPr lang="en-US" altLang="lt-LT" sz="1800" b="1" dirty="0" smtClean="0"/>
                        <a:t>2</a:t>
                      </a:r>
                      <a:r>
                        <a:rPr lang="lt-LT" altLang="lt-LT" sz="1800" b="1" dirty="0" smtClean="0"/>
                        <a:t>.2. veiksmas. </a:t>
                      </a:r>
                      <a:r>
                        <a:rPr lang="lt-LT" sz="1800" b="1" dirty="0" smtClean="0"/>
                        <a:t>Darbinių įgūdžių darbo vietoje suteikimas darbingo amžiaus neaktyviems asmenims, teikiant </a:t>
                      </a:r>
                      <a:r>
                        <a:rPr lang="lt-LT" sz="1800" b="1" dirty="0" err="1" smtClean="0"/>
                        <a:t>mentorystės</a:t>
                      </a:r>
                      <a:r>
                        <a:rPr lang="lt-LT" sz="1800" b="1" dirty="0" smtClean="0"/>
                        <a:t> paslaugas</a:t>
                      </a:r>
                      <a:r>
                        <a:rPr lang="en-US" sz="1800" b="1" dirty="0" smtClean="0"/>
                        <a:t>.</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endParaRPr lang="lt-LT"/>
                    </a:p>
                  </a:txBody>
                  <a:tcPr/>
                </a:tc>
                <a:tc hMerge="1">
                  <a:txBody>
                    <a:bodyPr/>
                    <a:lstStyle/>
                    <a:p>
                      <a:endParaRPr lang="lt-LT"/>
                    </a:p>
                  </a:txBody>
                  <a:tcPr/>
                </a:tc>
              </a:tr>
              <a:tr h="3857056">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6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1.1.</a:t>
                      </a: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lvl="0" algn="just" fontAlgn="ctr"/>
                      <a:r>
                        <a:rPr kumimoji="0" lang="lt-LT" sz="1700" kern="1200" dirty="0" smtClean="0">
                          <a:solidFill>
                            <a:schemeClr val="tx1"/>
                          </a:solidFill>
                          <a:effectLst/>
                          <a:latin typeface="Lucida Sans Unicode" panose="020B0602030504020204" pitchFamily="34" charset="0"/>
                          <a:ea typeface="+mn-ea"/>
                          <a:cs typeface="+mn-cs"/>
                        </a:rPr>
                        <a:t>Vietos plėtros projektiniame pasiūlyme nurodytas projekto vadovas ir/arba už atskirų projekto veiklų įgyvendinimą atsakingi  asmenys turi didesnę kaip 2 metų darbo/savanoriško darbo patirtį su projekto veiklomis, už kurias jie nurodyti atsakingais, susijusiose srityse.</a:t>
                      </a:r>
                      <a:endParaRPr kumimoji="0" lang="lt-LT" sz="1700" b="0" i="0" u="none" strike="noStrike" kern="1200" cap="none" normalizeH="0" baseline="0" dirty="0">
                        <a:ln>
                          <a:noFill/>
                        </a:ln>
                        <a:solidFill>
                          <a:srgbClr val="000000"/>
                        </a:solidFill>
                        <a:effectLst/>
                        <a:latin typeface="Lucida Sans Unicode" panose="020B0602030504020204" pitchFamily="34" charset="0"/>
                        <a:ea typeface="+mn-ea"/>
                        <a:cs typeface="Arial" panose="020B0604020202020204" pitchFamily="34" charset="0"/>
                      </a:endParaRP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700" b="0"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10</a:t>
                      </a:r>
                      <a:endParaRPr kumimoji="0" lang="lt-LT" altLang="lt-LT" sz="17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800" b="0"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a:t>
                      </a:r>
                      <a:endParaRPr kumimoji="0" lang="lt-LT" altLang="lt-LT" sz="18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59034" marR="59034"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bl>
          </a:graphicData>
        </a:graphic>
      </p:graphicFrame>
    </p:spTree>
    <p:extLst>
      <p:ext uri="{BB962C8B-B14F-4D97-AF65-F5344CB8AC3E}">
        <p14:creationId xmlns:p14="http://schemas.microsoft.com/office/powerpoint/2010/main" xmlns="" val="347657512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4088340298"/>
              </p:ext>
            </p:extLst>
          </p:nvPr>
        </p:nvGraphicFramePr>
        <p:xfrm>
          <a:off x="3175" y="952500"/>
          <a:ext cx="9144000" cy="5905499"/>
        </p:xfrm>
        <a:graphic>
          <a:graphicData uri="http://schemas.openxmlformats.org/drawingml/2006/table">
            <a:tbl>
              <a:tblPr firstRow="1" firstCol="1" bandRow="1">
                <a:tableStyleId>{5C22544A-7EE6-4342-B048-85BDC9FD1C3A}</a:tableStyleId>
              </a:tblPr>
              <a:tblGrid>
                <a:gridCol w="567130"/>
                <a:gridCol w="5012982"/>
                <a:gridCol w="1512168"/>
                <a:gridCol w="2051720"/>
              </a:tblGrid>
              <a:tr h="1713111">
                <a:tc>
                  <a:txBody>
                    <a:bodyPr/>
                    <a:lstStyle/>
                    <a:p>
                      <a:pPr marL="0" algn="l" rtl="0" eaLnBrk="1" fontAlgn="ctr" latinLnBrk="0" hangingPunct="1">
                        <a:lnSpc>
                          <a:spcPct val="115000"/>
                        </a:lnSpc>
                        <a:spcAft>
                          <a:spcPts val="0"/>
                        </a:spcAft>
                      </a:pPr>
                      <a:r>
                        <a:rPr kumimoji="0" lang="lt-LT" sz="1600" b="1" kern="1200" dirty="0">
                          <a:solidFill>
                            <a:schemeClr val="bg1"/>
                          </a:solidFill>
                          <a:effectLst/>
                          <a:latin typeface="+mn-lt"/>
                          <a:ea typeface="+mn-ea"/>
                          <a:cs typeface="+mn-cs"/>
                        </a:rPr>
                        <a:t>Eil. Nr.</a:t>
                      </a:r>
                    </a:p>
                  </a:txBody>
                  <a:tcPr marL="61494" marR="61494" marT="0" marB="0" anchor="ctr"/>
                </a:tc>
                <a:tc>
                  <a:txBody>
                    <a:bodyPr/>
                    <a:lstStyle/>
                    <a:p>
                      <a:pPr marL="0" algn="l" rtl="0" eaLnBrk="1" fontAlgn="ctr" latinLnBrk="0" hangingPunct="1">
                        <a:lnSpc>
                          <a:spcPct val="115000"/>
                        </a:lnSpc>
                        <a:spcAft>
                          <a:spcPts val="0"/>
                        </a:spcAft>
                      </a:pPr>
                      <a:r>
                        <a:rPr kumimoji="0" lang="lt-LT" sz="1600" b="1" kern="1200" dirty="0">
                          <a:solidFill>
                            <a:schemeClr val="bg1"/>
                          </a:solidFill>
                          <a:effectLst/>
                          <a:latin typeface="+mn-lt"/>
                          <a:ea typeface="+mn-ea"/>
                          <a:cs typeface="+mn-cs"/>
                        </a:rPr>
                        <a:t>Specialiojo atrankos kriterijaus pavadinimas</a:t>
                      </a:r>
                    </a:p>
                  </a:txBody>
                  <a:tcPr marL="61494" marR="61494" marT="0" marB="0" anchor="ctr"/>
                </a:tc>
                <a:tc>
                  <a:txBody>
                    <a:bodyPr/>
                    <a:lstStyle/>
                    <a:p>
                      <a:pPr marL="0" algn="l" rtl="0" eaLnBrk="1" fontAlgn="ctr" latinLnBrk="0" hangingPunct="1">
                        <a:lnSpc>
                          <a:spcPct val="115000"/>
                        </a:lnSpc>
                        <a:spcAft>
                          <a:spcPts val="0"/>
                        </a:spcAft>
                      </a:pPr>
                      <a:r>
                        <a:rPr kumimoji="0" lang="lt-LT" sz="1600" kern="1200" dirty="0">
                          <a:solidFill>
                            <a:schemeClr val="bg1"/>
                          </a:solidFill>
                          <a:effectLst/>
                          <a:latin typeface="+mn-lt"/>
                          <a:ea typeface="+mn-ea"/>
                          <a:cs typeface="+mn-cs"/>
                        </a:rPr>
                        <a:t>Didžiausias balas</a:t>
                      </a:r>
                    </a:p>
                  </a:txBody>
                  <a:tcPr marL="61494" marR="61494" marT="0" marB="0" anchor="ctr"/>
                </a:tc>
                <a:tc>
                  <a:txBody>
                    <a:bodyPr/>
                    <a:lstStyle/>
                    <a:p>
                      <a:pPr marL="0" algn="l" rtl="0" eaLnBrk="1" fontAlgn="ctr" latinLnBrk="0" hangingPunct="1">
                        <a:lnSpc>
                          <a:spcPct val="115000"/>
                        </a:lnSpc>
                        <a:spcAft>
                          <a:spcPts val="0"/>
                        </a:spcAft>
                      </a:pPr>
                      <a:r>
                        <a:rPr kumimoji="0" lang="lt-LT" sz="1600" kern="1200" dirty="0">
                          <a:solidFill>
                            <a:schemeClr val="bg1"/>
                          </a:solidFill>
                          <a:effectLst/>
                          <a:latin typeface="+mn-lt"/>
                          <a:ea typeface="+mn-ea"/>
                          <a:cs typeface="+mn-cs"/>
                        </a:rPr>
                        <a:t>Balas pagal atskiras kriterijaus reikšmes</a:t>
                      </a:r>
                    </a:p>
                  </a:txBody>
                  <a:tcPr marL="61494" marR="61494" marT="0" marB="0" anchor="ctr"/>
                </a:tc>
              </a:tr>
              <a:tr h="665203">
                <a:tc>
                  <a:txBody>
                    <a:bodyPr/>
                    <a:lstStyle/>
                    <a:p>
                      <a:pPr marL="0" algn="l" rtl="0" eaLnBrk="1" fontAlgn="ctr" latinLnBrk="0" hangingPunct="1">
                        <a:lnSpc>
                          <a:spcPct val="115000"/>
                        </a:lnSpc>
                        <a:spcAft>
                          <a:spcPts val="0"/>
                        </a:spcAft>
                      </a:pPr>
                      <a:r>
                        <a:rPr kumimoji="0" lang="lt-LT" sz="1600" b="1" kern="1200">
                          <a:solidFill>
                            <a:schemeClr val="bg1"/>
                          </a:solidFill>
                          <a:effectLst/>
                          <a:latin typeface="+mn-lt"/>
                          <a:ea typeface="+mn-ea"/>
                          <a:cs typeface="+mn-cs"/>
                        </a:rPr>
                        <a:t>1.</a:t>
                      </a:r>
                    </a:p>
                  </a:txBody>
                  <a:tcPr marL="61494" marR="61494" marT="0" marB="0" anchor="ctr"/>
                </a:tc>
                <a:tc gridSpan="3">
                  <a:txBody>
                    <a:bodyPr/>
                    <a:lstStyle/>
                    <a:p>
                      <a:pPr marL="107950" indent="0" algn="just">
                        <a:buNone/>
                      </a:pPr>
                      <a:r>
                        <a:rPr lang="en-US" altLang="lt-LT" sz="1600" b="1" dirty="0" smtClean="0"/>
                        <a:t>2</a:t>
                      </a:r>
                      <a:r>
                        <a:rPr lang="lt-LT" altLang="lt-LT" sz="1600" b="1" dirty="0" smtClean="0"/>
                        <a:t>.</a:t>
                      </a:r>
                      <a:r>
                        <a:rPr lang="en-US" altLang="lt-LT" sz="1600" b="1" dirty="0" smtClean="0"/>
                        <a:t>2</a:t>
                      </a:r>
                      <a:r>
                        <a:rPr lang="lt-LT" altLang="lt-LT" sz="1600" b="1" dirty="0" smtClean="0"/>
                        <a:t>.2. veiksmas. </a:t>
                      </a:r>
                      <a:r>
                        <a:rPr lang="lt-LT" sz="1600" b="1" dirty="0" smtClean="0"/>
                        <a:t>Darbinių įgūdžių darbo vietoje suteikimas darbingo amžiaus neaktyviems asmenims, teikiant </a:t>
                      </a:r>
                      <a:r>
                        <a:rPr lang="lt-LT" sz="1600" b="1" dirty="0" err="1" smtClean="0"/>
                        <a:t>mentorystės</a:t>
                      </a:r>
                      <a:r>
                        <a:rPr lang="lt-LT" sz="1600" b="1" dirty="0" smtClean="0"/>
                        <a:t> paslaugas</a:t>
                      </a:r>
                      <a:r>
                        <a:rPr lang="en-US" sz="1600" b="1" dirty="0" smtClean="0"/>
                        <a:t>.</a:t>
                      </a:r>
                    </a:p>
                  </a:txBody>
                  <a:tcPr marL="61494" marR="61494" marT="0" marB="0" anchor="ctr"/>
                </a:tc>
                <a:tc hMerge="1">
                  <a:txBody>
                    <a:bodyPr/>
                    <a:lstStyle/>
                    <a:p>
                      <a:endParaRPr lang="lt-LT"/>
                    </a:p>
                  </a:txBody>
                  <a:tcPr/>
                </a:tc>
                <a:tc hMerge="1">
                  <a:txBody>
                    <a:bodyPr/>
                    <a:lstStyle/>
                    <a:p>
                      <a:endParaRPr lang="lt-LT"/>
                    </a:p>
                  </a:txBody>
                  <a:tcPr/>
                </a:tc>
              </a:tr>
              <a:tr h="1822054">
                <a:tc>
                  <a:txBody>
                    <a:bodyPr/>
                    <a:lstStyle/>
                    <a:p>
                      <a:pPr marL="0" algn="l" rtl="0" eaLnBrk="1" fontAlgn="ctr" latinLnBrk="0" hangingPunct="1">
                        <a:lnSpc>
                          <a:spcPct val="115000"/>
                        </a:lnSpc>
                        <a:spcAft>
                          <a:spcPts val="0"/>
                        </a:spcAft>
                      </a:pPr>
                      <a:r>
                        <a:rPr kumimoji="0" lang="lt-LT" sz="1600" b="1" kern="1200" dirty="0" smtClean="0">
                          <a:solidFill>
                            <a:schemeClr val="bg1"/>
                          </a:solidFill>
                          <a:effectLst/>
                          <a:latin typeface="+mn-lt"/>
                          <a:ea typeface="+mn-ea"/>
                          <a:cs typeface="+mn-cs"/>
                        </a:rPr>
                        <a:t>1.2.</a:t>
                      </a:r>
                      <a:endParaRPr kumimoji="0" lang="lt-LT" sz="1600" b="1" kern="1200" dirty="0">
                        <a:solidFill>
                          <a:schemeClr val="bg1"/>
                        </a:solidFill>
                        <a:effectLst/>
                        <a:latin typeface="+mn-lt"/>
                        <a:ea typeface="+mn-ea"/>
                        <a:cs typeface="+mn-cs"/>
                      </a:endParaRPr>
                    </a:p>
                  </a:txBody>
                  <a:tcPr marL="61494" marR="61494" marT="0" marB="0" anchor="ctr"/>
                </a:tc>
                <a:tc>
                  <a:txBody>
                    <a:bodyPr/>
                    <a:lstStyle/>
                    <a:p>
                      <a:pPr marL="0" algn="just" rtl="0" eaLnBrk="1" fontAlgn="ctr" latinLnBrk="0" hangingPunct="1">
                        <a:lnSpc>
                          <a:spcPct val="115000"/>
                        </a:lnSpc>
                        <a:spcAft>
                          <a:spcPts val="0"/>
                        </a:spcAft>
                      </a:pPr>
                      <a:r>
                        <a:rPr kumimoji="0" lang="lt-LT" sz="1600" kern="1200" dirty="0" smtClean="0">
                          <a:solidFill>
                            <a:schemeClr val="dk1"/>
                          </a:solidFill>
                          <a:effectLst/>
                          <a:latin typeface="+mn-lt"/>
                          <a:ea typeface="+mn-ea"/>
                          <a:cs typeface="+mn-cs"/>
                        </a:rPr>
                        <a:t>Projekte numatyta vykdyti praktinių darbo įgūdžių įgijimo, ugdymo darbo vietoje veiklą, organizuojamą   pameistrystės forma pagal pameistrystės darbo sutartį, nesudarius mokymo sutarties,  ne trumpesnį nei 3 mėn. ir ne ilgesnį nei 6 mėn. laikotarpį.</a:t>
                      </a:r>
                      <a:endParaRPr kumimoji="0" lang="lt-LT" sz="1400" b="0" kern="1200" dirty="0">
                        <a:solidFill>
                          <a:schemeClr val="tx1"/>
                        </a:solidFill>
                        <a:effectLst/>
                        <a:latin typeface="+mn-lt"/>
                        <a:ea typeface="+mn-ea"/>
                        <a:cs typeface="+mn-cs"/>
                      </a:endParaRPr>
                    </a:p>
                  </a:txBody>
                  <a:tcPr marL="61494" marR="61494" marT="0" marB="0" anchor="ctr"/>
                </a:tc>
                <a:tc>
                  <a:txBody>
                    <a:bodyPr/>
                    <a:lstStyle/>
                    <a:p>
                      <a:pPr marL="457200" algn="ctr" fontAlgn="ctr">
                        <a:lnSpc>
                          <a:spcPct val="115000"/>
                        </a:lnSpc>
                        <a:spcAft>
                          <a:spcPts val="0"/>
                        </a:spcAft>
                      </a:pPr>
                      <a:r>
                        <a:rPr lang="lt-LT" sz="1600" dirty="0" smtClean="0">
                          <a:effectLst/>
                        </a:rPr>
                        <a:t>6</a:t>
                      </a:r>
                      <a:endParaRPr lang="lt-LT"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494" marR="61494" marT="0" marB="0" anchor="ctr"/>
                </a:tc>
                <a:tc>
                  <a:txBody>
                    <a:bodyPr/>
                    <a:lstStyle/>
                    <a:p>
                      <a:pPr marL="457200" algn="ctr" fontAlgn="ctr">
                        <a:lnSpc>
                          <a:spcPct val="115000"/>
                        </a:lnSpc>
                        <a:spcAft>
                          <a:spcPts val="0"/>
                        </a:spcAft>
                      </a:pPr>
                      <a:r>
                        <a:rPr lang="lt-LT" sz="1600" dirty="0">
                          <a:effectLst/>
                        </a:rPr>
                        <a:t>-</a:t>
                      </a:r>
                      <a:endParaRPr lang="lt-LT"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494" marR="61494" marT="0" marB="0" anchor="ctr"/>
                </a:tc>
              </a:tr>
              <a:tr h="1705131">
                <a:tc>
                  <a:txBody>
                    <a:bodyPr/>
                    <a:lstStyle/>
                    <a:p>
                      <a:pPr marL="0" algn="l" rtl="0" eaLnBrk="1" fontAlgn="ctr" latinLnBrk="0" hangingPunct="1">
                        <a:lnSpc>
                          <a:spcPct val="115000"/>
                        </a:lnSpc>
                        <a:spcAft>
                          <a:spcPts val="0"/>
                        </a:spcAft>
                      </a:pPr>
                      <a:r>
                        <a:rPr kumimoji="0" lang="lt-LT" sz="1600" b="1" kern="1200" dirty="0" smtClean="0">
                          <a:solidFill>
                            <a:schemeClr val="bg1"/>
                          </a:solidFill>
                          <a:effectLst/>
                          <a:latin typeface="+mn-lt"/>
                          <a:ea typeface="+mn-ea"/>
                          <a:cs typeface="+mn-cs"/>
                        </a:rPr>
                        <a:t>1.3.</a:t>
                      </a:r>
                      <a:endParaRPr kumimoji="0" lang="lt-LT" sz="1600" b="1" kern="1200" dirty="0">
                        <a:solidFill>
                          <a:schemeClr val="bg1"/>
                        </a:solidFill>
                        <a:effectLst/>
                        <a:latin typeface="+mn-lt"/>
                        <a:ea typeface="+mn-ea"/>
                        <a:cs typeface="+mn-cs"/>
                      </a:endParaRPr>
                    </a:p>
                  </a:txBody>
                  <a:tcPr marL="61494" marR="61494" marT="0" marB="0" anchor="ctr"/>
                </a:tc>
                <a:tc>
                  <a:txBody>
                    <a:bodyPr/>
                    <a:lstStyle/>
                    <a:p>
                      <a:pPr marL="0" algn="just" rtl="0" eaLnBrk="1" fontAlgn="ctr" latinLnBrk="0" hangingPunct="1">
                        <a:lnSpc>
                          <a:spcPct val="115000"/>
                        </a:lnSpc>
                        <a:spcAft>
                          <a:spcPts val="0"/>
                        </a:spcAft>
                      </a:pPr>
                      <a:r>
                        <a:rPr kumimoji="0" lang="lt-LT" sz="1600" kern="1200" dirty="0" smtClean="0">
                          <a:solidFill>
                            <a:schemeClr val="dk1"/>
                          </a:solidFill>
                          <a:effectLst/>
                          <a:latin typeface="+mn-lt"/>
                          <a:ea typeface="+mn-ea"/>
                          <a:cs typeface="+mn-cs"/>
                        </a:rPr>
                        <a:t>Projekte numatyta vykdyti neformalųjį švietimą (išskyrus neformaliojo profesinio mokymo, organizuojamo pameistrystės forma) arba praktinių įgūdžių įgijimą, ugdymą darbo vietoje pagal savanoriškos praktikos sutartį</a:t>
                      </a:r>
                      <a:endParaRPr kumimoji="0" lang="lt-LT" sz="1400" b="0" kern="1200" dirty="0">
                        <a:solidFill>
                          <a:schemeClr val="tx1"/>
                        </a:solidFill>
                        <a:effectLst/>
                        <a:latin typeface="+mn-lt"/>
                        <a:ea typeface="+mn-ea"/>
                        <a:cs typeface="+mn-cs"/>
                      </a:endParaRPr>
                    </a:p>
                  </a:txBody>
                  <a:tcPr marL="61494" marR="61494" marT="0" marB="0" anchor="ctr"/>
                </a:tc>
                <a:tc>
                  <a:txBody>
                    <a:bodyPr/>
                    <a:lstStyle/>
                    <a:p>
                      <a:pPr marL="457200" algn="ctr" fontAlgn="ctr">
                        <a:lnSpc>
                          <a:spcPct val="115000"/>
                        </a:lnSpc>
                        <a:spcAft>
                          <a:spcPts val="0"/>
                        </a:spcAft>
                      </a:pPr>
                      <a:r>
                        <a:rPr lang="lt-LT" sz="1600" dirty="0" smtClean="0">
                          <a:effectLst/>
                        </a:rPr>
                        <a:t>4</a:t>
                      </a:r>
                      <a:endParaRPr lang="lt-LT"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494" marR="61494" marT="0" marB="0" anchor="ctr"/>
                </a:tc>
                <a:tc>
                  <a:txBody>
                    <a:bodyPr/>
                    <a:lstStyle/>
                    <a:p>
                      <a:pPr marL="457200" algn="ctr" fontAlgn="ctr">
                        <a:lnSpc>
                          <a:spcPct val="115000"/>
                        </a:lnSpc>
                        <a:spcAft>
                          <a:spcPts val="0"/>
                        </a:spcAft>
                      </a:pPr>
                      <a:r>
                        <a:rPr lang="lt-LT" sz="1600" dirty="0">
                          <a:effectLst/>
                        </a:rPr>
                        <a:t>-</a:t>
                      </a:r>
                      <a:endParaRPr lang="lt-LT"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494" marR="61494" marT="0" marB="0" anchor="ctr"/>
                </a:tc>
              </a:tr>
            </a:tbl>
          </a:graphicData>
        </a:graphic>
      </p:graphicFrame>
      <p:sp>
        <p:nvSpPr>
          <p:cNvPr id="3" name="Title 2"/>
          <p:cNvSpPr>
            <a:spLocks noGrp="1"/>
          </p:cNvSpPr>
          <p:nvPr>
            <p:ph type="title"/>
          </p:nvPr>
        </p:nvSpPr>
        <p:spPr/>
        <p:txBody>
          <a:bodyPr>
            <a:normAutofit fontScale="90000"/>
          </a:bodyPr>
          <a:lstStyle/>
          <a:p>
            <a:pPr>
              <a:defRPr/>
            </a:pPr>
            <a:r>
              <a:rPr lang="lt-LT" sz="3100" dirty="0">
                <a:effectLst/>
              </a:rPr>
              <a:t>Specialieji vietos plėtros projektinių pasiūlymų naudos ir kokybės </a:t>
            </a:r>
            <a:r>
              <a:rPr lang="lt-LT" sz="3100" dirty="0" smtClean="0">
                <a:effectLst/>
              </a:rPr>
              <a:t>kriterijai</a:t>
            </a:r>
            <a:r>
              <a:rPr lang="en-US" sz="3100" dirty="0" smtClean="0">
                <a:effectLst/>
              </a:rPr>
              <a:t> (I</a:t>
            </a:r>
            <a:r>
              <a:rPr lang="lt-LT" sz="3100" dirty="0" smtClean="0">
                <a:effectLst/>
              </a:rPr>
              <a:t>V</a:t>
            </a:r>
            <a:r>
              <a:rPr lang="en-US" sz="3100" dirty="0" smtClean="0">
                <a:effectLst/>
              </a:rPr>
              <a:t>)</a:t>
            </a:r>
            <a:r>
              <a:rPr lang="lt-LT" dirty="0">
                <a:effectLst/>
              </a:rPr>
              <a:t/>
            </a:r>
            <a:br>
              <a:rPr lang="lt-LT" dirty="0">
                <a:effectLst/>
              </a:rPr>
            </a:br>
            <a:endParaRPr lang="lt-LT" dirty="0"/>
          </a:p>
        </p:txBody>
      </p:sp>
    </p:spTree>
    <p:extLst>
      <p:ext uri="{BB962C8B-B14F-4D97-AF65-F5344CB8AC3E}">
        <p14:creationId xmlns:p14="http://schemas.microsoft.com/office/powerpoint/2010/main" xmlns="" val="292666382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lt-LT" sz="3100" dirty="0">
                <a:effectLst/>
              </a:rPr>
              <a:t>Specialieji vietos plėtros projektinių pasiūlymų naudos ir kokybės </a:t>
            </a:r>
            <a:r>
              <a:rPr lang="lt-LT" sz="3100" dirty="0" smtClean="0">
                <a:effectLst/>
              </a:rPr>
              <a:t>kriterijai</a:t>
            </a:r>
            <a:r>
              <a:rPr lang="en-US" sz="3100" dirty="0" smtClean="0">
                <a:effectLst/>
              </a:rPr>
              <a:t> (</a:t>
            </a:r>
            <a:r>
              <a:rPr lang="lt-LT" sz="3100" dirty="0">
                <a:effectLst/>
              </a:rPr>
              <a:t>V</a:t>
            </a:r>
            <a:r>
              <a:rPr lang="en-US" sz="3100" dirty="0" smtClean="0">
                <a:effectLst/>
              </a:rPr>
              <a:t>)</a:t>
            </a:r>
            <a:r>
              <a:rPr lang="lt-LT" dirty="0">
                <a:effectLst/>
              </a:rPr>
              <a:t/>
            </a:r>
            <a:br>
              <a:rPr lang="lt-LT" dirty="0">
                <a:effectLst/>
              </a:rPr>
            </a:br>
            <a:endParaRPr lang="lt-LT" dirty="0"/>
          </a:p>
        </p:txBody>
      </p:sp>
      <p:graphicFrame>
        <p:nvGraphicFramePr>
          <p:cNvPr id="4" name="Content Placeholder 3"/>
          <p:cNvGraphicFramePr>
            <a:graphicFrameLocks noGrp="1"/>
          </p:cNvGraphicFramePr>
          <p:nvPr>
            <p:ph idx="1"/>
          </p:nvPr>
        </p:nvGraphicFramePr>
        <p:xfrm>
          <a:off x="9525" y="908050"/>
          <a:ext cx="9144000" cy="4079876"/>
        </p:xfrm>
        <a:graphic>
          <a:graphicData uri="http://schemas.openxmlformats.org/drawingml/2006/table">
            <a:tbl>
              <a:tblPr/>
              <a:tblGrid>
                <a:gridCol w="581025"/>
                <a:gridCol w="5214938"/>
                <a:gridCol w="1655762"/>
                <a:gridCol w="1692275"/>
              </a:tblGrid>
              <a:tr h="1517650">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chemeClr val="bg1"/>
                          </a:solidFill>
                          <a:effectLst/>
                          <a:latin typeface="Lucida Sans Unicode" panose="020B0602030504020204" pitchFamily="34" charset="0"/>
                          <a:cs typeface="Arial" panose="020B0604020202020204" pitchFamily="34" charset="0"/>
                        </a:rPr>
                        <a:t>Eil. Nr.</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Specialiojo atrankos kriterijaus pavadinimas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Didžiausias balas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Balas pagal atskiras kriterijaus reikšmes</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262063">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5.</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Pagal veiksmo specialiuosius vietos plėtros projektinių pasiūlymų naudos ir kokybės kriterijus maksimali balų suma:</a:t>
                      </a:r>
                      <a:endParaRPr kumimoji="0" lang="lt-LT" altLang="lt-LT" sz="1600" b="1"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gridSpan="2">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20</a:t>
                      </a:r>
                      <a:endParaRPr kumimoji="0" lang="lt-LT" altLang="lt-LT" sz="1600" b="1"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endParaRPr lang="lt-LT"/>
                    </a:p>
                  </a:txBody>
                  <a:tcPr/>
                </a:tc>
              </a:tr>
              <a:tr h="1300163">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smtClean="0">
                          <a:ln>
                            <a:noFill/>
                          </a:ln>
                          <a:solidFill>
                            <a:schemeClr val="bg1"/>
                          </a:solidFill>
                          <a:effectLst/>
                          <a:latin typeface="Lucida Sans Unicode" panose="020B0602030504020204" pitchFamily="34" charset="0"/>
                          <a:cs typeface="Arial" panose="020B0604020202020204" pitchFamily="34" charset="0"/>
                        </a:rPr>
                        <a:t>6.</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just"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smtClean="0">
                          <a:ln>
                            <a:noFill/>
                          </a:ln>
                          <a:solidFill>
                            <a:srgbClr val="000000"/>
                          </a:solidFill>
                          <a:effectLst/>
                          <a:latin typeface="Lucida Sans Unicode" panose="020B0602030504020204" pitchFamily="34" charset="0"/>
                          <a:cs typeface="Arial" panose="020B0604020202020204" pitchFamily="34" charset="0"/>
                        </a:rPr>
                        <a:t>Pagal bendruosius ir specialiuosius vietos plėtros projektinių pasiūlymų naudos ir kokybės kriterijus maksimali balų suma:</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gridSpan="2">
                  <a:txBody>
                    <a:bodyPr/>
                    <a:lstStyle>
                      <a:lvl1pPr marL="45720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457200" marR="0" lvl="0" indent="0" algn="ctr" defTabSz="914400" rtl="0" eaLnBrk="1" fontAlgn="ctr" latinLnBrk="0" hangingPunct="1">
                        <a:lnSpc>
                          <a:spcPct val="115000"/>
                        </a:lnSpc>
                        <a:spcBef>
                          <a:spcPct val="0"/>
                        </a:spcBef>
                        <a:spcAft>
                          <a:spcPct val="0"/>
                        </a:spcAft>
                        <a:buClrTx/>
                        <a:buSzTx/>
                        <a:buFontTx/>
                        <a:buNone/>
                        <a:tabLst/>
                      </a:pPr>
                      <a:r>
                        <a:rPr kumimoji="0" lang="lt-LT" altLang="lt-LT" sz="1800" b="1" i="0" u="none" strike="noStrike" cap="none" normalizeH="0" baseline="0" dirty="0" smtClean="0">
                          <a:ln>
                            <a:noFill/>
                          </a:ln>
                          <a:solidFill>
                            <a:srgbClr val="000000"/>
                          </a:solidFill>
                          <a:effectLst/>
                          <a:latin typeface="Lucida Sans Unicode" panose="020B0602030504020204" pitchFamily="34" charset="0"/>
                          <a:cs typeface="Arial" panose="020B0604020202020204" pitchFamily="34" charset="0"/>
                        </a:rPr>
                        <a:t>100</a:t>
                      </a:r>
                      <a:endParaRPr kumimoji="0" lang="lt-LT" altLang="lt-LT" sz="1600" b="1"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hMerge="1">
                  <a:txBody>
                    <a:bodyPr/>
                    <a:lstStyle/>
                    <a:p>
                      <a:endParaRPr lang="lt-LT"/>
                    </a:p>
                  </a:txBody>
                  <a:tcPr/>
                </a:tc>
              </a:tr>
            </a:tbl>
          </a:graphicData>
        </a:graphic>
      </p:graphicFrame>
      <p:sp>
        <p:nvSpPr>
          <p:cNvPr id="6" name="Rectangle 5"/>
          <p:cNvSpPr/>
          <p:nvPr/>
        </p:nvSpPr>
        <p:spPr>
          <a:xfrm>
            <a:off x="323850" y="5124450"/>
            <a:ext cx="8820150" cy="1016000"/>
          </a:xfrm>
          <a:prstGeom prst="rect">
            <a:avLst/>
          </a:prstGeom>
        </p:spPr>
        <p:txBody>
          <a:bodyPr>
            <a:spAutoFit/>
          </a:bodyPr>
          <a:lstStyle/>
          <a:p>
            <a:pPr marL="365125" indent="-255588" algn="just">
              <a:lnSpc>
                <a:spcPct val="150000"/>
              </a:lnSpc>
              <a:spcBef>
                <a:spcPts val="400"/>
              </a:spcBef>
              <a:buClr>
                <a:schemeClr val="accent1"/>
              </a:buClr>
              <a:buSzPct val="68000"/>
              <a:buFont typeface="Wingdings 3" panose="05040102010807070707" pitchFamily="18" charset="2"/>
              <a:buChar char=""/>
              <a:defRPr/>
            </a:pPr>
            <a:r>
              <a:rPr lang="lt-LT" sz="2000" dirty="0">
                <a:latin typeface="+mn-lt"/>
                <a:cs typeface="+mn-cs"/>
              </a:rPr>
              <a:t>Vietos plėtros projektinis pasiūlymas naudos ir kokybės vertinimo metu atitinka reikalavimus įvertintas </a:t>
            </a:r>
            <a:r>
              <a:rPr lang="lt-LT" sz="2000" b="1" dirty="0">
                <a:latin typeface="+mn-lt"/>
                <a:cs typeface="+mn-cs"/>
              </a:rPr>
              <a:t>ne mažiau kaip 50 balų.</a:t>
            </a:r>
          </a:p>
        </p:txBody>
      </p:sp>
    </p:spTree>
    <p:extLst>
      <p:ext uri="{BB962C8B-B14F-4D97-AF65-F5344CB8AC3E}">
        <p14:creationId xmlns:p14="http://schemas.microsoft.com/office/powerpoint/2010/main" xmlns="" val="348553889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2916238" y="2420938"/>
            <a:ext cx="3594100" cy="3721100"/>
          </a:xfrm>
        </p:spPr>
      </p:pic>
      <p:sp>
        <p:nvSpPr>
          <p:cNvPr id="3" name="Title 2"/>
          <p:cNvSpPr>
            <a:spLocks noGrp="1"/>
          </p:cNvSpPr>
          <p:nvPr>
            <p:ph type="title"/>
          </p:nvPr>
        </p:nvSpPr>
        <p:spPr>
          <a:xfrm>
            <a:off x="467544" y="548680"/>
            <a:ext cx="8229600" cy="1498178"/>
          </a:xfrm>
        </p:spPr>
        <p:txBody>
          <a:bodyPr>
            <a:normAutofit fontScale="90000"/>
          </a:bodyPr>
          <a:lstStyle/>
          <a:p>
            <a:pPr algn="ctr">
              <a:defRPr/>
            </a:pPr>
            <a:r>
              <a:rPr lang="lt-LT" dirty="0" smtClean="0"/>
              <a:t>PROJEKTINIO PASIŪLYMO RENGIMAS</a:t>
            </a:r>
            <a:br>
              <a:rPr lang="lt-LT" dirty="0" smtClean="0"/>
            </a:br>
            <a:r>
              <a:rPr lang="lt-LT" dirty="0" smtClean="0"/>
              <a:t/>
            </a:r>
            <a:br>
              <a:rPr lang="lt-LT" dirty="0" smtClean="0"/>
            </a:br>
            <a:r>
              <a:rPr lang="lt-LT" dirty="0" smtClean="0"/>
              <a:t>PRAKTINĖ UŽDUOTIS</a:t>
            </a:r>
            <a:endParaRPr lang="lt-LT"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548680"/>
            <a:ext cx="8229600" cy="1143000"/>
          </a:xfrm>
        </p:spPr>
        <p:txBody>
          <a:bodyPr/>
          <a:lstStyle/>
          <a:p>
            <a:pPr algn="ctr">
              <a:defRPr/>
            </a:pPr>
            <a:r>
              <a:rPr lang="lt-LT" dirty="0" smtClean="0"/>
              <a:t>Klausimai</a:t>
            </a:r>
            <a:endParaRPr lang="lt-LT" dirty="0"/>
          </a:p>
        </p:txBody>
      </p:sp>
      <p:pic>
        <p:nvPicPr>
          <p:cNvPr id="97283" name="Picture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76563" y="1989138"/>
            <a:ext cx="3211512" cy="3213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0550" y="620688"/>
            <a:ext cx="8229600" cy="1143000"/>
          </a:xfrm>
        </p:spPr>
        <p:txBody>
          <a:bodyPr>
            <a:noAutofit/>
          </a:bodyPr>
          <a:lstStyle/>
          <a:p>
            <a:pPr algn="ctr">
              <a:defRPr/>
            </a:pPr>
            <a:r>
              <a:rPr lang="lt-LT" sz="4400" dirty="0" smtClean="0"/>
              <a:t/>
            </a:r>
            <a:br>
              <a:rPr lang="lt-LT" sz="4400" dirty="0" smtClean="0"/>
            </a:br>
            <a:r>
              <a:rPr lang="lt-LT" sz="2800" dirty="0" smtClean="0"/>
              <a:t>Dėkojame už dėmesį!</a:t>
            </a:r>
            <a:endParaRPr lang="lt-LT" sz="2800" dirty="0"/>
          </a:p>
        </p:txBody>
      </p:sp>
      <p:sp>
        <p:nvSpPr>
          <p:cNvPr id="4" name="Title 2"/>
          <p:cNvSpPr txBox="1">
            <a:spLocks/>
          </p:cNvSpPr>
          <p:nvPr/>
        </p:nvSpPr>
        <p:spPr>
          <a:xfrm>
            <a:off x="323528" y="3501008"/>
            <a:ext cx="8229600" cy="1143000"/>
          </a:xfrm>
          <a:prstGeom prst="rect">
            <a:avLst/>
          </a:prstGeom>
        </p:spPr>
        <p:txBody>
          <a:bodyPr anchor="ctr">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a:defRPr/>
            </a:pPr>
            <a:r>
              <a:rPr lang="lt-LT" sz="4400" dirty="0" smtClean="0"/>
              <a:t/>
            </a:r>
            <a:br>
              <a:rPr lang="lt-LT" sz="4400" dirty="0" smtClean="0"/>
            </a:br>
            <a:r>
              <a:rPr lang="lt-LT" sz="2400" b="0" dirty="0" smtClean="0"/>
              <a:t>Žydrūnas </a:t>
            </a:r>
            <a:r>
              <a:rPr lang="lt-LT" sz="2400" b="0" dirty="0"/>
              <a:t>Šipka</a:t>
            </a:r>
          </a:p>
          <a:p>
            <a:pPr algn="ctr">
              <a:defRPr/>
            </a:pPr>
            <a:r>
              <a:rPr lang="lt-LT" sz="2400" b="0" dirty="0" err="1">
                <a:hlinkClick r:id="rId2"/>
              </a:rPr>
              <a:t>zydrunas@dvp.lt</a:t>
            </a:r>
            <a:endParaRPr lang="lt-LT" sz="2400" b="0" dirty="0"/>
          </a:p>
        </p:txBody>
      </p:sp>
    </p:spTree>
    <p:extLst>
      <p:ext uri="{BB962C8B-B14F-4D97-AF65-F5344CB8AC3E}">
        <p14:creationId xmlns:p14="http://schemas.microsoft.com/office/powerpoint/2010/main" xmlns="" val="28147542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5.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5990</TotalTime>
  <Words>8471</Words>
  <Application>Microsoft Office PowerPoint</Application>
  <PresentationFormat>Demonstracija ekrane (4:3)</PresentationFormat>
  <Paragraphs>698</Paragraphs>
  <Slides>81</Slides>
  <Notes>27</Notes>
  <HiddenSlides>0</HiddenSlides>
  <MMClips>0</MMClips>
  <ScaleCrop>false</ScaleCrop>
  <HeadingPairs>
    <vt:vector size="4" baseType="variant">
      <vt:variant>
        <vt:lpstr>Tema</vt:lpstr>
      </vt:variant>
      <vt:variant>
        <vt:i4>1</vt:i4>
      </vt:variant>
      <vt:variant>
        <vt:lpstr>Skaidrių pavadinimai</vt:lpstr>
      </vt:variant>
      <vt:variant>
        <vt:i4>81</vt:i4>
      </vt:variant>
    </vt:vector>
  </HeadingPairs>
  <TitlesOfParts>
    <vt:vector size="82" baseType="lpstr">
      <vt:lpstr>Concourse</vt:lpstr>
      <vt:lpstr>                           PANEVĖŽIO VIETOS PLĖTROS STRATEGIJOS 2016–2022 M. ĮGYVENDINIMAS: MOKYMAI „VIETOS PLĖTROS STRATEGIJAI ĮGYVENDINTI SKIRTŲ PROJEKTŲ RENGIMAS“ </vt:lpstr>
      <vt:lpstr>Darbotvarkė</vt:lpstr>
      <vt:lpstr>Dokumentai</vt:lpstr>
      <vt:lpstr>Kvietimas (I)</vt:lpstr>
      <vt:lpstr>Skaidrė 5</vt:lpstr>
      <vt:lpstr>REMIAMOS VEIKLOS (I):</vt:lpstr>
      <vt:lpstr>REMIAMOS VEIKLOS (II):</vt:lpstr>
      <vt:lpstr>SĄVOKOS (I)</vt:lpstr>
      <vt:lpstr>SĄVOKOS (II)</vt:lpstr>
      <vt:lpstr>Vietos plėtros strategijos paskelbto kvietimo planuojami pasiekti rezultatai (I):</vt:lpstr>
      <vt:lpstr>Vietos plėtros strategijos paskelbto kvietimo planuojami pasiekti rezultatai (II):</vt:lpstr>
      <vt:lpstr>Vietos plėtros strategijos paskelbto kvietimo planuojami pasiekti rezultatai (III):</vt:lpstr>
      <vt:lpstr>TIKSLINĖS GRUPĖS: ekonomiškai neaktyvių asmenų užimtumui didinti skirtų iniciatyvų įgyvendinimas, siekiant pagerinti šių asmenų padėtį darbo rinkoje</vt:lpstr>
      <vt:lpstr>NEFINANSUOJAMOS VEIKLOS:</vt:lpstr>
      <vt:lpstr>REIKALAVIMAI PAREIŠKĖJAMS</vt:lpstr>
      <vt:lpstr>Vietos plėtros strategijos įgyvendinimo teritorija (I)</vt:lpstr>
      <vt:lpstr>Skaidrė 17</vt:lpstr>
      <vt:lpstr>Vietos plėtros strategijos įgyvendinimo teritorija (II)</vt:lpstr>
      <vt:lpstr>REIKALAVIMAI PARTNERIAMS </vt:lpstr>
      <vt:lpstr>PROJEKTŲ FINANSAVIMO REIKALAVIMA (I)</vt:lpstr>
      <vt:lpstr>PROJEKTŲ FINANSAVIMO REIKALAVIMAI (II)</vt:lpstr>
      <vt:lpstr>PROJEKTŲ FINANSAVIMO REIKALAVIMAI (III)</vt:lpstr>
      <vt:lpstr>TINKAMOS FINANSUOTI IŠLAIDOS (I)</vt:lpstr>
      <vt:lpstr>TINKAMOS FINANSUOTI IŠLAIDOS (II)</vt:lpstr>
      <vt:lpstr>TINKAMOS FINANSUOTI IŠLAIDOS (III)</vt:lpstr>
      <vt:lpstr>TINKAMOS FINANSUOTI IŠLAIDOS (IV)</vt:lpstr>
      <vt:lpstr>TINKAMOS FINANSUOTI IŠLAIDOS (V)</vt:lpstr>
      <vt:lpstr>TINKAMOS FINANSUOTI IŠLAIDOS (VI)</vt:lpstr>
      <vt:lpstr>TINKAMOS FINANSUOTI IŠLAIDOS (VII)</vt:lpstr>
      <vt:lpstr>TINKAMOS FINANSUOTI IŠLAIDOS (VIII)</vt:lpstr>
      <vt:lpstr>TINKAMOS FINANSUOTI IŠLAIDOS (IX)</vt:lpstr>
      <vt:lpstr>TINKAMOS FINANSUOTI IŠLAIDOS (X)</vt:lpstr>
      <vt:lpstr>TINKAMOS FINANSUOTI IŠLAIDOS (XI)</vt:lpstr>
      <vt:lpstr>TINKAMOS FINANSUOTI IŠLAIDOS (XII)</vt:lpstr>
      <vt:lpstr>TINKAMOS FINANSUOTI IŠLAIDOS (XIII)</vt:lpstr>
      <vt:lpstr>TINKAMOS FINANSUOTI IŠLAIDOS (XIV)</vt:lpstr>
      <vt:lpstr>TINKAMOS FINANSUOTI IŠLAIDOS (XV)</vt:lpstr>
      <vt:lpstr>TINKAMOS FINANSUOTI IŠLAIDOS (XVI)</vt:lpstr>
      <vt:lpstr>TINKAMOS FINANSUOTI IŠLAIDOS (XVII)</vt:lpstr>
      <vt:lpstr>TINKAMOS FINANSUOTI IŠLAIDOS (XVIII)</vt:lpstr>
      <vt:lpstr>NETINKAMOS FINANSUOTI IŠLAIDOS (I)</vt:lpstr>
      <vt:lpstr>NETINKAMOS FINANSUOTI IŠLAIDOS (II)</vt:lpstr>
      <vt:lpstr>NETINKAMOS FINANSUOTI IŠLAIDOS (III)</vt:lpstr>
      <vt:lpstr>PROJEKTŲ ĮGYVENDINIMO REIKALAVIMAI </vt:lpstr>
      <vt:lpstr>Projekto vykdytojas turi užtikrinti, kad (I): </vt:lpstr>
      <vt:lpstr>Projekto vykdytojas turi užtikrinti, kad (II-1):</vt:lpstr>
      <vt:lpstr>Projekto vykdytojas turi užtikrinti, kad (II-2):</vt:lpstr>
      <vt:lpstr>Projekto vykdytojas turi užtikrinti, kad (II-3):</vt:lpstr>
      <vt:lpstr>Projekto vykdytojas turi užtikrinti, kad (II-4):</vt:lpstr>
      <vt:lpstr>Projekto vykdytojas turi užtikrinti, kad (III):</vt:lpstr>
      <vt:lpstr>Projekto vykdytojas turi užtikrinti, kad (IV):</vt:lpstr>
      <vt:lpstr>Projekto vykdytojas turi užtikrinti, kad (V)</vt:lpstr>
      <vt:lpstr>Kita svarbi informacija</vt:lpstr>
      <vt:lpstr>Vietos plėtros projektinių pasiūlymų pateikimo terminas </vt:lpstr>
      <vt:lpstr>Projektinio pasiūlymo pateikimas (I)</vt:lpstr>
      <vt:lpstr>Projektinio pasiūlymo pateikimas (II)</vt:lpstr>
      <vt:lpstr>Skaidrė 57</vt:lpstr>
      <vt:lpstr>Projektinių pasiūlymų vertinimas (I)</vt:lpstr>
      <vt:lpstr>Projektinių pasiūlymų vertinimas (II)</vt:lpstr>
      <vt:lpstr>Projektinių pasiūlymų vertinimas (III)</vt:lpstr>
      <vt:lpstr>Projektinių pasiūlymų vertinimas (IV)</vt:lpstr>
      <vt:lpstr>Projektinių pasiūlymų vertinimas (V)</vt:lpstr>
      <vt:lpstr>PROCESAS</vt:lpstr>
      <vt:lpstr>Projektinių pasiūlymų (PP) atranka</vt:lpstr>
      <vt:lpstr>Bendrieji vietos plėtros projektinių pasiūlymų administracinės atitikties kriterijai (I)</vt:lpstr>
      <vt:lpstr>Bendrieji vietos plėtros projektinių pasiūlymų administracinės atitikties kriterijai (II)</vt:lpstr>
      <vt:lpstr>Bendrieji vietos plėtros projektinių pasiūlymų administracinės atitikties kriterijai (III)</vt:lpstr>
      <vt:lpstr>Bendrieji vietos plėtros projektinių pasiūlymų administracinės atitikties kriterijai (IV)</vt:lpstr>
      <vt:lpstr>Bendrieji vietos plėtros projektinių pasiūlymų administracinės atitikties kriterijai (V)</vt:lpstr>
      <vt:lpstr>Bendrieji vietos plėtros projektinių pasiūlymų naudos ir kokybės kriterijai (I)</vt:lpstr>
      <vt:lpstr>Bendrieji vietos plėtros projektinių pasiūlymų naudos ir kokybės kriterijai (II)</vt:lpstr>
      <vt:lpstr>Bendrieji vietos plėtros projektinių pasiūlymų naudos ir kokybės kriterijai (III)</vt:lpstr>
      <vt:lpstr>Bendrieji vietos plėtros projektinių pasiūlymų naudos ir kokybės kriterijai (IV)</vt:lpstr>
      <vt:lpstr>Specialieji vietos plėtros projektinių pasiūlymų naudos ir kokybės kriterijai (I) </vt:lpstr>
      <vt:lpstr>Specialieji vietos plėtros projektinių pasiūlymų naudos ir kokybės kriterijai (II) </vt:lpstr>
      <vt:lpstr>Specialieji vietos plėtros projektinių pasiūlymų naudos ir kokybės kriterijai (III) </vt:lpstr>
      <vt:lpstr>Specialieji vietos plėtros projektinių pasiūlymų naudos ir kokybės kriterijai (IV) </vt:lpstr>
      <vt:lpstr>Specialieji vietos plėtros projektinių pasiūlymų naudos ir kokybės kriterijai (V) </vt:lpstr>
      <vt:lpstr>PROJEKTINIO PASIŪLYMO RENGIMAS  PRAKTINĖ UŽDUOTIS</vt:lpstr>
      <vt:lpstr>Klausimai</vt:lpstr>
      <vt:lpstr> Dėkojame už dėmesį!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Seminaras   „Lėšų pritraukimas/projektų rašymas“</dc:title>
  <dc:creator>Arunas</dc:creator>
  <cp:lastModifiedBy>User</cp:lastModifiedBy>
  <cp:revision>312</cp:revision>
  <cp:lastPrinted>2015-11-09T19:02:03Z</cp:lastPrinted>
  <dcterms:created xsi:type="dcterms:W3CDTF">2012-11-20T15:37:09Z</dcterms:created>
  <dcterms:modified xsi:type="dcterms:W3CDTF">2018-03-26T05:50:05Z</dcterms:modified>
</cp:coreProperties>
</file>